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sldIdLst>
    <p:sldId id="256" r:id="rId3"/>
    <p:sldId id="737" r:id="rId4"/>
    <p:sldId id="258" r:id="rId5"/>
    <p:sldId id="259" r:id="rId6"/>
    <p:sldId id="260" r:id="rId7"/>
    <p:sldId id="261" r:id="rId8"/>
    <p:sldId id="743" r:id="rId9"/>
    <p:sldId id="744" r:id="rId10"/>
    <p:sldId id="745" r:id="rId11"/>
    <p:sldId id="825" r:id="rId12"/>
    <p:sldId id="826" r:id="rId13"/>
    <p:sldId id="827" r:id="rId14"/>
    <p:sldId id="828" r:id="rId15"/>
    <p:sldId id="829" r:id="rId16"/>
    <p:sldId id="834" r:id="rId17"/>
    <p:sldId id="835" r:id="rId18"/>
    <p:sldId id="836" r:id="rId19"/>
    <p:sldId id="837" r:id="rId20"/>
    <p:sldId id="838" r:id="rId21"/>
    <p:sldId id="839" r:id="rId22"/>
    <p:sldId id="840" r:id="rId23"/>
    <p:sldId id="841" r:id="rId24"/>
    <p:sldId id="842" r:id="rId25"/>
    <p:sldId id="843" r:id="rId26"/>
    <p:sldId id="844" r:id="rId27"/>
    <p:sldId id="845" r:id="rId28"/>
    <p:sldId id="846" r:id="rId29"/>
    <p:sldId id="847" r:id="rId30"/>
    <p:sldId id="849" r:id="rId31"/>
    <p:sldId id="830" r:id="rId32"/>
    <p:sldId id="833" r:id="rId33"/>
    <p:sldId id="795" r:id="rId34"/>
    <p:sldId id="796" r:id="rId35"/>
    <p:sldId id="797" r:id="rId36"/>
    <p:sldId id="798" r:id="rId37"/>
    <p:sldId id="799" r:id="rId38"/>
    <p:sldId id="800" r:id="rId39"/>
    <p:sldId id="801" r:id="rId40"/>
    <p:sldId id="802" r:id="rId41"/>
    <p:sldId id="803" r:id="rId42"/>
    <p:sldId id="804" r:id="rId43"/>
    <p:sldId id="805" r:id="rId44"/>
    <p:sldId id="740" r:id="rId45"/>
    <p:sldId id="741" r:id="rId46"/>
    <p:sldId id="263" r:id="rId47"/>
    <p:sldId id="264" r:id="rId48"/>
    <p:sldId id="265" r:id="rId49"/>
    <p:sldId id="266" r:id="rId50"/>
    <p:sldId id="267" r:id="rId51"/>
    <p:sldId id="281" r:id="rId52"/>
    <p:sldId id="282" r:id="rId53"/>
    <p:sldId id="283" r:id="rId54"/>
    <p:sldId id="284" r:id="rId55"/>
    <p:sldId id="285" r:id="rId56"/>
    <p:sldId id="286" r:id="rId57"/>
    <p:sldId id="291" r:id="rId58"/>
    <p:sldId id="292" r:id="rId59"/>
    <p:sldId id="293" r:id="rId60"/>
    <p:sldId id="294" r:id="rId61"/>
    <p:sldId id="306" r:id="rId62"/>
    <p:sldId id="307" r:id="rId63"/>
    <p:sldId id="308" r:id="rId64"/>
    <p:sldId id="309" r:id="rId65"/>
    <p:sldId id="310" r:id="rId66"/>
    <p:sldId id="311" r:id="rId67"/>
    <p:sldId id="784" r:id="rId68"/>
    <p:sldId id="785" r:id="rId69"/>
    <p:sldId id="786" r:id="rId70"/>
    <p:sldId id="787" r:id="rId71"/>
    <p:sldId id="788" r:id="rId72"/>
    <p:sldId id="789" r:id="rId73"/>
    <p:sldId id="790" r:id="rId74"/>
    <p:sldId id="791" r:id="rId75"/>
    <p:sldId id="792" r:id="rId76"/>
    <p:sldId id="739" r:id="rId77"/>
    <p:sldId id="851" r:id="rId78"/>
    <p:sldId id="852" r:id="rId79"/>
    <p:sldId id="853" r:id="rId80"/>
    <p:sldId id="854" r:id="rId81"/>
    <p:sldId id="855" r:id="rId82"/>
    <p:sldId id="850" r:id="rId83"/>
    <p:sldId id="856" r:id="rId84"/>
    <p:sldId id="806" r:id="rId85"/>
    <p:sldId id="807" r:id="rId86"/>
    <p:sldId id="808" r:id="rId87"/>
    <p:sldId id="809" r:id="rId88"/>
    <p:sldId id="810" r:id="rId89"/>
    <p:sldId id="811" r:id="rId90"/>
    <p:sldId id="812" r:id="rId91"/>
    <p:sldId id="813" r:id="rId92"/>
    <p:sldId id="814" r:id="rId93"/>
    <p:sldId id="815" r:id="rId94"/>
    <p:sldId id="816" r:id="rId95"/>
    <p:sldId id="817" r:id="rId96"/>
    <p:sldId id="818" r:id="rId97"/>
    <p:sldId id="819" r:id="rId98"/>
    <p:sldId id="820" r:id="rId99"/>
    <p:sldId id="821" r:id="rId100"/>
    <p:sldId id="822" r:id="rId101"/>
    <p:sldId id="823" r:id="rId102"/>
    <p:sldId id="824" r:id="rId103"/>
    <p:sldId id="312" r:id="rId104"/>
    <p:sldId id="313" r:id="rId105"/>
    <p:sldId id="314" r:id="rId106"/>
  </p:sldIdLst>
  <p:sldSz cx="12192000" cy="6858000"/>
  <p:notesSz cx="6858000" cy="9144000"/>
  <p:defaultTextStyle>
    <a:defPPr lvl="0">
      <a:defRPr lang="pt-B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738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217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2016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8529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4175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715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083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5378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4171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82656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684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12/07/2026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12/07/2026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12/07/2026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planalto.gov.br/ccivil_03/_ato2004-2006/2005/lei/l11111.ht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lanalto.gov.br/ccivil_03/_ato2011-2014/2012/decreto/d7724.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planalto.gov.br/ccivil_03/_Ato2011-2014/2011/Lei/L12527.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Lei de Acesso à Informação</a:t>
            </a:r>
          </a:p>
          <a:p>
            <a:pPr algn="ctr"/>
            <a:r>
              <a:rPr lang="pt-BR" sz="2200" dirty="0">
                <a:solidFill>
                  <a:prstClr val="black"/>
                </a:solidFill>
                <a:latin typeface="Arial" panose="020B0604020202020204" pitchFamily="34" charset="0"/>
                <a:cs typeface="Arial" panose="020B0604020202020204" pitchFamily="34" charset="0"/>
              </a:rPr>
              <a:t>O direito constitucional à informação</a:t>
            </a: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475851" y="2100081"/>
            <a:ext cx="11240298" cy="4431983"/>
          </a:xfrm>
          <a:prstGeom prst="rect">
            <a:avLst/>
          </a:prstGeom>
          <a:noFill/>
        </p:spPr>
        <p:txBody>
          <a:bodyPr wrap="square" rtlCol="0">
            <a:spAutoFit/>
          </a:bodyPr>
          <a:lstStyle/>
          <a:p>
            <a:r>
              <a:rPr lang="pt-BR" sz="2200" dirty="0">
                <a:solidFill>
                  <a:prstClr val="black"/>
                </a:solidFill>
                <a:latin typeface="Arial" panose="020B0604020202020204" pitchFamily="34" charset="0"/>
                <a:cs typeface="Arial" panose="020B0604020202020204" pitchFamily="34" charset="0"/>
              </a:rPr>
              <a:t>Constituição Federal de 1988 e o poder do povo</a:t>
            </a:r>
          </a:p>
          <a:p>
            <a:endParaRPr lang="pt-BR" sz="2200" dirty="0">
              <a:solidFill>
                <a:prstClr val="black"/>
              </a:solidFill>
              <a:latin typeface="Arial" panose="020B0604020202020204" pitchFamily="34" charset="0"/>
              <a:cs typeface="Arial" panose="020B0604020202020204" pitchFamily="34" charset="0"/>
            </a:endParaRPr>
          </a:p>
          <a:p>
            <a:r>
              <a:rPr lang="pt-BR" sz="2200" dirty="0">
                <a:solidFill>
                  <a:prstClr val="black"/>
                </a:solidFill>
                <a:latin typeface="Arial" panose="020B0604020202020204" pitchFamily="34" charset="0"/>
                <a:cs typeface="Arial" panose="020B0604020202020204" pitchFamily="34" charset="0"/>
              </a:rPr>
              <a:t>Art. 37 [...]</a:t>
            </a:r>
          </a:p>
          <a:p>
            <a:pPr algn="just"/>
            <a:r>
              <a:rPr lang="pt-BR" sz="2200" dirty="0">
                <a:solidFill>
                  <a:srgbClr val="000000"/>
                </a:solidFill>
                <a:latin typeface="Arial" panose="020B0604020202020204" pitchFamily="34" charset="0"/>
              </a:rPr>
              <a:t>§ 3º A lei disciplinará as formas de participação do </a:t>
            </a:r>
            <a:r>
              <a:rPr lang="pt-BR" sz="2200" b="1" dirty="0">
                <a:solidFill>
                  <a:srgbClr val="000000"/>
                </a:solidFill>
                <a:latin typeface="Arial" panose="020B0604020202020204" pitchFamily="34" charset="0"/>
              </a:rPr>
              <a:t>usuário</a:t>
            </a:r>
            <a:r>
              <a:rPr lang="pt-BR" sz="2200" dirty="0">
                <a:solidFill>
                  <a:srgbClr val="000000"/>
                </a:solidFill>
                <a:latin typeface="Arial" panose="020B0604020202020204" pitchFamily="34" charset="0"/>
              </a:rPr>
              <a:t> na administração pública direta e indireta, regulando especialmente:        </a:t>
            </a:r>
          </a:p>
          <a:p>
            <a:pPr algn="just"/>
            <a:r>
              <a:rPr lang="pt-BR" sz="2200" dirty="0">
                <a:solidFill>
                  <a:srgbClr val="000000"/>
                </a:solidFill>
                <a:latin typeface="Arial" panose="020B0604020202020204" pitchFamily="34" charset="0"/>
              </a:rPr>
              <a:t>I - as reclamações relativas à prestação dos serviços públicos em geral, asseguradas a manutenção de serviços de atendimento ao usuário e a avaliação periódica, externa e interna, da qualidade dos serviços;         </a:t>
            </a:r>
          </a:p>
          <a:p>
            <a:pPr algn="just"/>
            <a:r>
              <a:rPr lang="pt-BR" sz="2200" dirty="0">
                <a:solidFill>
                  <a:srgbClr val="000000"/>
                </a:solidFill>
                <a:latin typeface="Arial" panose="020B0604020202020204" pitchFamily="34" charset="0"/>
              </a:rPr>
              <a:t>II - </a:t>
            </a:r>
            <a:r>
              <a:rPr lang="pt-BR" sz="2200" b="1" dirty="0">
                <a:solidFill>
                  <a:srgbClr val="000000"/>
                </a:solidFill>
                <a:latin typeface="Arial" panose="020B0604020202020204" pitchFamily="34" charset="0"/>
              </a:rPr>
              <a:t>o acesso dos usuários a registros administrativos e a informações sobre atos de governo</a:t>
            </a:r>
            <a:r>
              <a:rPr lang="pt-BR" sz="2200" dirty="0">
                <a:solidFill>
                  <a:srgbClr val="000000"/>
                </a:solidFill>
                <a:latin typeface="Arial" panose="020B0604020202020204" pitchFamily="34" charset="0"/>
              </a:rPr>
              <a:t>, observado o disposto no art. 5º, X e XXXIII;         </a:t>
            </a:r>
          </a:p>
          <a:p>
            <a:pPr algn="just"/>
            <a:r>
              <a:rPr lang="pt-BR" sz="2200" dirty="0">
                <a:solidFill>
                  <a:srgbClr val="000000"/>
                </a:solidFill>
                <a:latin typeface="Arial" panose="020B0604020202020204" pitchFamily="34" charset="0"/>
              </a:rPr>
              <a:t>III - a disciplina da representação contra o exercício negligente ou abusivo de cargo, emprego ou função na administração pública. </a:t>
            </a:r>
            <a:r>
              <a:rPr lang="pt-BR" dirty="0">
                <a:solidFill>
                  <a:srgbClr val="000000"/>
                </a:solidFill>
                <a:latin typeface="Arial" panose="020B0604020202020204" pitchFamily="34" charset="0"/>
              </a:rPr>
              <a:t>        </a:t>
            </a:r>
          </a:p>
          <a:p>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2402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6596"/>
            <a:ext cx="10515600" cy="854278"/>
          </a:xfrm>
        </p:spPr>
        <p:txBody>
          <a:bodyPr>
            <a:normAutofit/>
          </a:bodyPr>
          <a:lstStyle/>
          <a:p>
            <a:pPr algn="ctr"/>
            <a:r>
              <a:rPr lang="pt-BR" sz="3000" b="1" dirty="0" smtClean="0"/>
              <a:t>COMPARTILHAMENTO INFORMAÇÕES PORTAL DA TRANSPARÊNCIA</a:t>
            </a:r>
            <a:endParaRPr lang="pt-BR" sz="3000" b="1" dirty="0"/>
          </a:p>
        </p:txBody>
      </p:sp>
      <p:sp>
        <p:nvSpPr>
          <p:cNvPr id="3" name="Espaço Reservado para Conteúdo 2"/>
          <p:cNvSpPr>
            <a:spLocks noGrp="1"/>
          </p:cNvSpPr>
          <p:nvPr>
            <p:ph idx="1"/>
          </p:nvPr>
        </p:nvSpPr>
        <p:spPr>
          <a:xfrm>
            <a:off x="327545" y="1440873"/>
            <a:ext cx="11600597" cy="5227345"/>
          </a:xfrm>
        </p:spPr>
        <p:txBody>
          <a:bodyPr>
            <a:noAutofit/>
          </a:bodyPr>
          <a:lstStyle/>
          <a:p>
            <a:pPr marL="0" indent="0" algn="just">
              <a:buNone/>
            </a:pPr>
            <a:r>
              <a:rPr lang="pt-BR" dirty="0"/>
              <a:t>RECURSO INOMINADO. RESPONSABILIDADE CIVIL. DIREITOS DA PERSONALIDADE X LIBERDADE DE EXPRESSÃO. </a:t>
            </a:r>
            <a:r>
              <a:rPr lang="pt-BR" b="1" dirty="0"/>
              <a:t>COMPARTILHAMENTO DE NOTÍCIA EM PÁGINA DE JORNAL ONLINE E IMPRESSO. PUBLICAÇÃO DE INFORMAÇÕES FINANCEIRAS DE SERVIDORES PÚBLICOS</a:t>
            </a:r>
            <a:r>
              <a:rPr lang="pt-BR" dirty="0"/>
              <a:t>. </a:t>
            </a:r>
            <a:r>
              <a:rPr lang="pt-BR" b="1" dirty="0"/>
              <a:t>PREPONDERÂNCIA DO INTERESSE PÚBLICO </a:t>
            </a:r>
            <a:r>
              <a:rPr lang="pt-BR" dirty="0"/>
              <a:t>NA INFORMAÇÃO. PESSOA QUE EXERCE ATIVIDADE PÚBLICA. EXERCÍCIO LEGÍTIMO DO DIREITO À LIBERDADE DE EXPRESSÃO. AUSÊNCIA DE VIOLAÇÃO AOS DIREITOS DA PERSONALIDADE. DANOS MORAIS E MATERIAIS NÃO CONFIGURADOS. RECURSO </a:t>
            </a:r>
            <a:r>
              <a:rPr lang="pt-BR" dirty="0" smtClean="0"/>
              <a:t>PROVIDO.</a:t>
            </a:r>
          </a:p>
          <a:p>
            <a:pPr marL="0" indent="0" algn="just">
              <a:buNone/>
            </a:pPr>
            <a:r>
              <a:rPr lang="pt-BR" sz="2600" dirty="0" smtClean="0"/>
              <a:t>Processo nº 0004140-87.2020.8.16.0153 TJPR</a:t>
            </a:r>
            <a:endParaRPr lang="pt-BR" sz="2600" dirty="0"/>
          </a:p>
          <a:p>
            <a:pPr marL="0" indent="0" algn="just">
              <a:buNone/>
            </a:pPr>
            <a:endParaRPr lang="pt-BR" sz="2600" dirty="0"/>
          </a:p>
        </p:txBody>
      </p:sp>
    </p:spTree>
    <p:extLst>
      <p:ext uri="{BB962C8B-B14F-4D97-AF65-F5344CB8AC3E}">
        <p14:creationId xmlns:p14="http://schemas.microsoft.com/office/powerpoint/2010/main" val="2283397998"/>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6596"/>
            <a:ext cx="10515600" cy="854278"/>
          </a:xfrm>
        </p:spPr>
        <p:txBody>
          <a:bodyPr>
            <a:normAutofit fontScale="90000"/>
          </a:bodyPr>
          <a:lstStyle/>
          <a:p>
            <a:pPr algn="ctr"/>
            <a:r>
              <a:rPr lang="pt-BR" sz="3000" b="1" dirty="0" smtClean="0"/>
              <a:t>DIREITO DE RESPOSTA POR PUBLICAÇÃO DE DADOS COLHIDOS NO PORTAL DA TRANSPARÊNCIA</a:t>
            </a:r>
            <a:endParaRPr lang="pt-BR" sz="3000" b="1" dirty="0"/>
          </a:p>
        </p:txBody>
      </p:sp>
      <p:sp>
        <p:nvSpPr>
          <p:cNvPr id="3" name="Espaço Reservado para Conteúdo 2"/>
          <p:cNvSpPr>
            <a:spLocks noGrp="1"/>
          </p:cNvSpPr>
          <p:nvPr>
            <p:ph idx="1"/>
          </p:nvPr>
        </p:nvSpPr>
        <p:spPr>
          <a:xfrm>
            <a:off x="327545" y="1440873"/>
            <a:ext cx="11600597" cy="5227345"/>
          </a:xfrm>
        </p:spPr>
        <p:txBody>
          <a:bodyPr>
            <a:noAutofit/>
          </a:bodyPr>
          <a:lstStyle/>
          <a:p>
            <a:pPr marL="0" indent="0" algn="just">
              <a:buNone/>
            </a:pPr>
            <a:r>
              <a:rPr lang="pt-BR" dirty="0"/>
              <a:t>DIREITO CONSTITUCIONAL. APELAÇÃO CÍVEL. SENTENÇA DE IMPROCEDÊNCIA. MATÉRIA JORNALÍSTICA – PRETENDIDO DIREITO DE RESPOSTA – INVIABILIDADE – INEXISTÊNCIA DE CONTEÚDO ATENTATÓRIO A HONRA, INTIMIDADE, REPUTAÇÃO, CONCEITO, NOME, MARCA OU IMAGEM DA EMPRESA AUTORA (ART. 2º, § 1º, LEI Nº 13.188/2015) – MEROS RELATOS FÁTICOS A RESPEITO DE GASTOS PÚBLICOS – INFORMAÇÕES, ADEMAIS, EXTRAÍDAS DO PORTAL DA TRANSPARÊNCIA DA PREFEITURA MUNICIPAL DE PARANAGUÁ – DECISÃO MANTIDA. RECURSO CONHECIDO E NÃO PROVIDO</a:t>
            </a:r>
            <a:r>
              <a:rPr lang="pt-BR" dirty="0" smtClean="0"/>
              <a:t>.</a:t>
            </a:r>
          </a:p>
          <a:p>
            <a:pPr marL="0" indent="0" algn="just">
              <a:buNone/>
            </a:pPr>
            <a:r>
              <a:rPr lang="pt-BR" sz="2600" dirty="0"/>
              <a:t>Processo nº </a:t>
            </a:r>
            <a:r>
              <a:rPr lang="pt-BR" sz="2600" dirty="0" smtClean="0"/>
              <a:t>0002175-20.2018.8.16.0129 TJPR</a:t>
            </a:r>
          </a:p>
          <a:p>
            <a:pPr marL="0" indent="0" algn="just">
              <a:buNone/>
            </a:pPr>
            <a:endParaRPr lang="pt-BR" sz="2600" dirty="0"/>
          </a:p>
        </p:txBody>
      </p:sp>
    </p:spTree>
    <p:extLst>
      <p:ext uri="{BB962C8B-B14F-4D97-AF65-F5344CB8AC3E}">
        <p14:creationId xmlns:p14="http://schemas.microsoft.com/office/powerpoint/2010/main" val="3941331416"/>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r>
              <a:rPr lang="pt-BR" sz="3600" dirty="0">
                <a:solidFill>
                  <a:schemeClr val="bg1"/>
                </a:solidFill>
                <a:latin typeface="Arial" panose="020B0604020202020204" pitchFamily="34" charset="0"/>
                <a:cs typeface="Arial" panose="020B0604020202020204" pitchFamily="34" charset="0"/>
              </a:rPr>
              <a:t/>
            </a:r>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0971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Lei de Acesso à Informação</a:t>
            </a:r>
          </a:p>
          <a:p>
            <a:pPr algn="ctr"/>
            <a:r>
              <a:rPr lang="pt-BR" sz="2200" dirty="0">
                <a:solidFill>
                  <a:prstClr val="black"/>
                </a:solidFill>
                <a:latin typeface="Arial" panose="020B0604020202020204" pitchFamily="34" charset="0"/>
                <a:cs typeface="Arial" panose="020B0604020202020204" pitchFamily="34" charset="0"/>
              </a:rPr>
              <a:t>O direito constitucional à informação</a:t>
            </a: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395111" y="2179595"/>
            <a:ext cx="11401778" cy="3477875"/>
          </a:xfrm>
          <a:prstGeom prst="rect">
            <a:avLst/>
          </a:prstGeom>
          <a:noFill/>
        </p:spPr>
        <p:txBody>
          <a:bodyPr wrap="square" rtlCol="0">
            <a:spAutoFit/>
          </a:bodyPr>
          <a:lstStyle/>
          <a:p>
            <a:r>
              <a:rPr lang="pt-BR" sz="2200" dirty="0">
                <a:solidFill>
                  <a:prstClr val="black"/>
                </a:solidFill>
                <a:latin typeface="Arial" panose="020B0604020202020204" pitchFamily="34" charset="0"/>
                <a:cs typeface="Arial" panose="020B0604020202020204" pitchFamily="34" charset="0"/>
              </a:rPr>
              <a:t>Constituição Federal de 1988 e o poder do povo</a:t>
            </a:r>
          </a:p>
          <a:p>
            <a:endParaRPr lang="pt-BR" sz="2200" dirty="0">
              <a:solidFill>
                <a:prstClr val="black"/>
              </a:solidFill>
              <a:latin typeface="Arial" panose="020B0604020202020204" pitchFamily="34" charset="0"/>
              <a:cs typeface="Arial" panose="020B0604020202020204" pitchFamily="34" charset="0"/>
            </a:endParaRPr>
          </a:p>
          <a:p>
            <a:pPr algn="just"/>
            <a:endParaRPr lang="pt-BR" sz="2200" dirty="0">
              <a:solidFill>
                <a:prstClr val="black"/>
              </a:solidFill>
              <a:latin typeface="Arial" panose="020B0604020202020204" pitchFamily="34" charset="0"/>
              <a:cs typeface="Arial" panose="020B0604020202020204" pitchFamily="34" charset="0"/>
            </a:endParaRPr>
          </a:p>
          <a:p>
            <a:pPr algn="just"/>
            <a:r>
              <a:rPr lang="pt-BR" sz="2200" dirty="0">
                <a:solidFill>
                  <a:srgbClr val="000000"/>
                </a:solidFill>
                <a:latin typeface="Arial" panose="020B0604020202020204" pitchFamily="34" charset="0"/>
              </a:rPr>
              <a:t> Art. 216. Constituem patrimônio cultural brasileiro os bens de natureza material e imaterial, tomados individualmente ou em conjunto, portadores de referência à identidade, à ação, à memória dos diferentes grupos formadores da sociedade brasileira, nos quais se incluem:</a:t>
            </a:r>
          </a:p>
          <a:p>
            <a:pPr algn="just"/>
            <a:r>
              <a:rPr lang="pt-BR" sz="2200" dirty="0">
                <a:solidFill>
                  <a:srgbClr val="000000"/>
                </a:solidFill>
                <a:latin typeface="Arial" panose="020B0604020202020204" pitchFamily="34" charset="0"/>
              </a:rPr>
              <a:t>§ 2º Cabem à administração pública, na forma da lei, a gestão da documentação governamental e as providências para franquear sua consulta a quantos dela necessitem.     </a:t>
            </a:r>
            <a:r>
              <a:rPr lang="pt-BR" sz="2200" b="1" dirty="0">
                <a:solidFill>
                  <a:srgbClr val="000000"/>
                </a:solidFill>
                <a:latin typeface="Arial" panose="020B0604020202020204" pitchFamily="34" charset="0"/>
              </a:rPr>
              <a:t>(Vide Lei nº 12.527, de 2011)</a:t>
            </a:r>
            <a:endParaRPr lang="pt-BR" sz="2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41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Lei de Acesso à Informação</a:t>
            </a:r>
          </a:p>
          <a:p>
            <a:pPr algn="ctr"/>
            <a:r>
              <a:rPr lang="pt-BR" sz="2200" dirty="0">
                <a:solidFill>
                  <a:prstClr val="black"/>
                </a:solidFill>
                <a:latin typeface="Arial" panose="020B0604020202020204" pitchFamily="34" charset="0"/>
                <a:cs typeface="Arial" panose="020B0604020202020204" pitchFamily="34" charset="0"/>
              </a:rPr>
              <a:t>Leis Infraconstitucionais</a:t>
            </a: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567390" y="2272360"/>
            <a:ext cx="11401778" cy="3724096"/>
          </a:xfrm>
          <a:prstGeom prst="rect">
            <a:avLst/>
          </a:prstGeom>
          <a:noFill/>
        </p:spPr>
        <p:txBody>
          <a:bodyPr wrap="square" rtlCol="0">
            <a:spAutoFit/>
          </a:bodyPr>
          <a:lstStyle/>
          <a:p>
            <a:r>
              <a:rPr lang="pt-BR" sz="2200" dirty="0">
                <a:solidFill>
                  <a:prstClr val="black"/>
                </a:solidFill>
                <a:latin typeface="Arial" panose="020B0604020202020204" pitchFamily="34" charset="0"/>
                <a:cs typeface="Arial" panose="020B0604020202020204" pitchFamily="34" charset="0"/>
              </a:rPr>
              <a:t>Instrumentos que exigem e obrigam os gestores a dar transparência aos seus atos</a:t>
            </a:r>
          </a:p>
          <a:p>
            <a:pPr marL="342900" indent="-342900">
              <a:buFont typeface="Arial" panose="020B0604020202020204" pitchFamily="34" charset="0"/>
              <a:buChar char="•"/>
            </a:pPr>
            <a:endParaRPr lang="pt-BR" sz="2200" dirty="0">
              <a:solidFill>
                <a:prstClr val="black"/>
              </a:solidFill>
              <a:latin typeface="Arial" panose="020B0604020202020204" pitchFamily="34" charset="0"/>
              <a:cs typeface="Arial" panose="020B0604020202020204" pitchFamily="34" charset="0"/>
            </a:endParaRPr>
          </a:p>
          <a:p>
            <a:r>
              <a:rPr lang="pt-BR" sz="2200" dirty="0">
                <a:solidFill>
                  <a:prstClr val="black"/>
                </a:solidFill>
                <a:latin typeface="Arial" panose="020B0604020202020204" pitchFamily="34" charset="0"/>
                <a:cs typeface="Arial" panose="020B0604020202020204" pitchFamily="34" charset="0"/>
              </a:rPr>
              <a:t>Lei de Responsabilidade Fiscal - Anos 2000</a:t>
            </a:r>
          </a:p>
          <a:p>
            <a:r>
              <a:rPr lang="pt-BR" sz="2000" dirty="0">
                <a:solidFill>
                  <a:prstClr val="black"/>
                </a:solidFill>
                <a:latin typeface="Arial" panose="020B0604020202020204" pitchFamily="34" charset="0"/>
                <a:cs typeface="Arial" panose="020B0604020202020204" pitchFamily="34" charset="0"/>
              </a:rPr>
              <a:t>“</a:t>
            </a:r>
            <a:r>
              <a:rPr lang="pt-BR" sz="2000" b="1" dirty="0">
                <a:solidFill>
                  <a:prstClr val="black"/>
                </a:solidFill>
              </a:rPr>
              <a:t>estimula e aprofunda </a:t>
            </a:r>
            <a:r>
              <a:rPr lang="pt-BR" sz="2000" dirty="0">
                <a:solidFill>
                  <a:prstClr val="black"/>
                </a:solidFill>
              </a:rPr>
              <a:t>ações efetivas em prol do </a:t>
            </a:r>
            <a:r>
              <a:rPr lang="pt-BR" sz="2000" b="1" dirty="0">
                <a:solidFill>
                  <a:prstClr val="black"/>
                </a:solidFill>
              </a:rPr>
              <a:t>equilíbrio da gestão fiscal</a:t>
            </a:r>
            <a:r>
              <a:rPr lang="pt-BR" sz="2000" dirty="0">
                <a:solidFill>
                  <a:prstClr val="black"/>
                </a:solidFill>
              </a:rPr>
              <a:t>, do atendimento aos </a:t>
            </a:r>
            <a:r>
              <a:rPr lang="pt-BR" sz="2000" b="1" dirty="0">
                <a:solidFill>
                  <a:prstClr val="black"/>
                </a:solidFill>
              </a:rPr>
              <a:t>limites orçamentários</a:t>
            </a:r>
            <a:r>
              <a:rPr lang="pt-BR" sz="2000" dirty="0">
                <a:solidFill>
                  <a:prstClr val="black"/>
                </a:solidFill>
              </a:rPr>
              <a:t>, da efetivação da </a:t>
            </a:r>
            <a:r>
              <a:rPr lang="pt-BR" sz="2000" b="1" dirty="0">
                <a:solidFill>
                  <a:prstClr val="black"/>
                </a:solidFill>
              </a:rPr>
              <a:t>transparência e da participação popular no Brasil</a:t>
            </a:r>
            <a:r>
              <a:rPr lang="pt-BR" sz="2000" dirty="0">
                <a:solidFill>
                  <a:prstClr val="black"/>
                </a:solidFill>
              </a:rPr>
              <a:t>” </a:t>
            </a:r>
          </a:p>
          <a:p>
            <a:r>
              <a:rPr lang="pt-BR" sz="1200" dirty="0">
                <a:solidFill>
                  <a:prstClr val="black"/>
                </a:solidFill>
              </a:rPr>
              <a:t>PRUX, P. R. Transparência e participação popular nas audiências públicas sobre elaboração e discussão do PPA, LDO e LOA no Rio Grande do Sul de 2007 a 2010. 2011. 63 f. Monografia (Especialização em Gestão Pública) – Universidade Federal de Santa Maria, Santa Maria, 2011. </a:t>
            </a:r>
            <a:endParaRPr lang="pt-BR" sz="1200" dirty="0">
              <a:solidFill>
                <a:prstClr val="black"/>
              </a:solidFill>
              <a:latin typeface="Arial" panose="020B0604020202020204" pitchFamily="34" charset="0"/>
              <a:cs typeface="Arial" panose="020B0604020202020204" pitchFamily="34" charset="0"/>
            </a:endParaRPr>
          </a:p>
          <a:p>
            <a:endParaRPr lang="pt-BR" sz="2200" dirty="0">
              <a:solidFill>
                <a:prstClr val="black"/>
              </a:solidFill>
              <a:latin typeface="Arial" panose="020B0604020202020204" pitchFamily="34" charset="0"/>
              <a:cs typeface="Arial" panose="020B0604020202020204" pitchFamily="34" charset="0"/>
            </a:endParaRPr>
          </a:p>
          <a:p>
            <a:r>
              <a:rPr lang="pt-BR" sz="2200" dirty="0">
                <a:solidFill>
                  <a:prstClr val="black"/>
                </a:solidFill>
                <a:latin typeface="Arial" panose="020B0604020202020204" pitchFamily="34" charset="0"/>
                <a:cs typeface="Arial" panose="020B0604020202020204" pitchFamily="34" charset="0"/>
              </a:rPr>
              <a:t>Lei Complementar nº 131 de 27 de maio de 2009</a:t>
            </a:r>
          </a:p>
          <a:p>
            <a:r>
              <a:rPr lang="pt-BR" sz="2000" dirty="0">
                <a:solidFill>
                  <a:prstClr val="black"/>
                </a:solidFill>
              </a:rPr>
              <a:t>Inova ao determinar a disponibilização, em tempo real, de informações </a:t>
            </a:r>
            <a:r>
              <a:rPr lang="pt-BR" sz="2000" b="1" dirty="0">
                <a:solidFill>
                  <a:prstClr val="black"/>
                </a:solidFill>
              </a:rPr>
              <a:t>pormenorizadas sobre a execução orçamentária e financeira (receita e despesas)</a:t>
            </a:r>
            <a:r>
              <a:rPr lang="pt-BR" sz="2000" dirty="0">
                <a:solidFill>
                  <a:prstClr val="black"/>
                </a:solidFill>
              </a:rPr>
              <a:t> da União, dos Estados, do Distrito Federal e dos Municípios.</a:t>
            </a:r>
            <a:endParaRPr lang="pt-BR" sz="2000" dirty="0">
              <a:solidFill>
                <a:prstClr val="black"/>
              </a:solidFill>
              <a:latin typeface="Arial" panose="020B0604020202020204" pitchFamily="34" charset="0"/>
              <a:cs typeface="Arial" panose="020B0604020202020204" pitchFamily="34" charset="0"/>
            </a:endParaRPr>
          </a:p>
          <a:p>
            <a:endParaRPr lang="pt-BR"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087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Lei de Acesso à Informação </a:t>
            </a:r>
          </a:p>
          <a:p>
            <a:pPr algn="ctr"/>
            <a:r>
              <a:rPr lang="pt-BR" sz="2200" dirty="0">
                <a:solidFill>
                  <a:prstClr val="black"/>
                </a:solidFill>
                <a:latin typeface="Arial" panose="020B0604020202020204" pitchFamily="34" charset="0"/>
                <a:cs typeface="Arial" panose="020B0604020202020204" pitchFamily="34" charset="0"/>
              </a:rPr>
              <a:t>Leis Infraconstitucionais</a:t>
            </a: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620399" y="2387672"/>
            <a:ext cx="11401778" cy="2800767"/>
          </a:xfrm>
          <a:prstGeom prst="rect">
            <a:avLst/>
          </a:prstGeom>
          <a:noFill/>
        </p:spPr>
        <p:txBody>
          <a:bodyPr wrap="square" rtlCol="0">
            <a:spAutoFit/>
          </a:bodyPr>
          <a:lstStyle/>
          <a:p>
            <a:pPr algn="just"/>
            <a:r>
              <a:rPr lang="pt-BR" sz="2200" dirty="0">
                <a:solidFill>
                  <a:prstClr val="black"/>
                </a:solidFill>
                <a:latin typeface="Arial" panose="020B0604020202020204" pitchFamily="34" charset="0"/>
                <a:cs typeface="Arial" panose="020B0604020202020204" pitchFamily="34" charset="0"/>
              </a:rPr>
              <a:t>Lei 11.111 de 05 de maio de 2005</a:t>
            </a:r>
          </a:p>
          <a:p>
            <a:endParaRPr lang="pt-BR" sz="2200" dirty="0">
              <a:solidFill>
                <a:prstClr val="black"/>
              </a:solidFill>
              <a:latin typeface="Arial" panose="020B0604020202020204" pitchFamily="34" charset="0"/>
              <a:cs typeface="Arial" panose="020B0604020202020204" pitchFamily="34" charset="0"/>
            </a:endParaRPr>
          </a:p>
          <a:p>
            <a:pPr algn="just"/>
            <a:r>
              <a:rPr lang="pt-BR" sz="2200" dirty="0">
                <a:solidFill>
                  <a:prstClr val="black"/>
                </a:solidFill>
                <a:latin typeface="Arial" panose="020B0604020202020204" pitchFamily="34" charset="0"/>
                <a:cs typeface="Arial" panose="020B0604020202020204" pitchFamily="34" charset="0"/>
              </a:rPr>
              <a:t>“Regulamenta a parte final do disposto no inciso XXXIII do caput do art. 5º da Constituição Federal e dá outras providências.”</a:t>
            </a:r>
          </a:p>
          <a:p>
            <a:pPr algn="just"/>
            <a:endParaRPr lang="pt-BR" sz="2200" dirty="0">
              <a:solidFill>
                <a:prstClr val="black"/>
              </a:solidFill>
              <a:latin typeface="Arial" panose="020B0604020202020204" pitchFamily="34" charset="0"/>
              <a:cs typeface="Arial" panose="020B0604020202020204" pitchFamily="34" charset="0"/>
            </a:endParaRPr>
          </a:p>
          <a:p>
            <a:pPr algn="just"/>
            <a:r>
              <a:rPr lang="pt-BR" sz="2200" dirty="0">
                <a:solidFill>
                  <a:prstClr val="black"/>
                </a:solidFill>
                <a:latin typeface="Arial" panose="020B0604020202020204" pitchFamily="34" charset="0"/>
                <a:cs typeface="Arial" panose="020B0604020202020204" pitchFamily="34" charset="0"/>
              </a:rPr>
              <a:t>São 07 artigos que basicamente regulamentam o sigilo de documentos</a:t>
            </a:r>
          </a:p>
          <a:p>
            <a:pPr algn="just"/>
            <a:endParaRPr lang="pt-BR" sz="2200" dirty="0">
              <a:solidFill>
                <a:prstClr val="black"/>
              </a:solidFill>
              <a:latin typeface="Arial" panose="020B0604020202020204" pitchFamily="34" charset="0"/>
              <a:cs typeface="Arial" panose="020B0604020202020204" pitchFamily="34" charset="0"/>
            </a:endParaRPr>
          </a:p>
          <a:p>
            <a:pPr algn="just"/>
            <a:r>
              <a:rPr lang="pt-BR" sz="2200" dirty="0">
                <a:solidFill>
                  <a:prstClr val="black"/>
                </a:solidFill>
                <a:latin typeface="Arial" panose="020B0604020202020204" pitchFamily="34" charset="0"/>
                <a:cs typeface="Arial" panose="020B0604020202020204" pitchFamily="34" charset="0"/>
                <a:hlinkClick r:id="rId3"/>
              </a:rPr>
              <a:t>http://www.planalto.gov.br/ccivil_03/_ato2004-2006/2005/lei/l11111.htm</a:t>
            </a:r>
            <a:endParaRPr lang="pt-BR"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87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Lei de Acesso à Informação</a:t>
            </a:r>
          </a:p>
          <a:p>
            <a:pPr algn="ctr"/>
            <a:r>
              <a:rPr lang="pt-BR" sz="2200" dirty="0">
                <a:solidFill>
                  <a:prstClr val="black"/>
                </a:solidFill>
                <a:latin typeface="Arial" panose="020B0604020202020204" pitchFamily="34" charset="0"/>
                <a:cs typeface="Arial" panose="020B0604020202020204" pitchFamily="34" charset="0"/>
              </a:rPr>
              <a:t>Leis Infraconstitucionais</a:t>
            </a:r>
          </a:p>
        </p:txBody>
      </p:sp>
      <p:sp>
        <p:nvSpPr>
          <p:cNvPr id="5" name="CaixaDeTexto 4">
            <a:extLst>
              <a:ext uri="{FF2B5EF4-FFF2-40B4-BE49-F238E27FC236}">
                <a16:creationId xmlns:a16="http://schemas.microsoft.com/office/drawing/2014/main" xmlns="" id="{DBBD549F-CDB0-4B01-9F39-3FCF20411399}"/>
              </a:ext>
            </a:extLst>
          </p:cNvPr>
          <p:cNvSpPr txBox="1"/>
          <p:nvPr/>
        </p:nvSpPr>
        <p:spPr>
          <a:xfrm>
            <a:off x="633651" y="2387673"/>
            <a:ext cx="11401778" cy="3323987"/>
          </a:xfrm>
          <a:prstGeom prst="rect">
            <a:avLst/>
          </a:prstGeom>
          <a:noFill/>
        </p:spPr>
        <p:txBody>
          <a:bodyPr wrap="square" rtlCol="0">
            <a:spAutoFit/>
          </a:bodyPr>
          <a:lstStyle/>
          <a:p>
            <a:r>
              <a:rPr lang="pt-BR" sz="2200" dirty="0">
                <a:solidFill>
                  <a:prstClr val="black"/>
                </a:solidFill>
                <a:latin typeface="Arial" panose="020B0604020202020204" pitchFamily="34" charset="0"/>
                <a:cs typeface="Arial" panose="020B0604020202020204" pitchFamily="34" charset="0"/>
              </a:rPr>
              <a:t>Lei 12.527 de 18 de novembro de 2011 </a:t>
            </a:r>
          </a:p>
          <a:p>
            <a:r>
              <a:rPr lang="pt-BR" dirty="0">
                <a:solidFill>
                  <a:prstClr val="black"/>
                </a:solidFill>
                <a:latin typeface="Arial" panose="020B0604020202020204" pitchFamily="34" charset="0"/>
                <a:cs typeface="Arial" panose="020B0604020202020204" pitchFamily="34" charset="0"/>
              </a:rPr>
              <a:t>(Lei de Acesso a Informação que revogou a Lei 11.111/05)</a:t>
            </a:r>
          </a:p>
          <a:p>
            <a:endParaRPr lang="pt-BR" sz="2200" dirty="0">
              <a:solidFill>
                <a:prstClr val="black"/>
              </a:solidFill>
              <a:latin typeface="Arial" panose="020B0604020202020204" pitchFamily="34" charset="0"/>
              <a:cs typeface="Arial" panose="020B0604020202020204" pitchFamily="34" charset="0"/>
            </a:endParaRPr>
          </a:p>
          <a:p>
            <a:pPr algn="just"/>
            <a:r>
              <a:rPr lang="pt-BR" sz="2200" dirty="0">
                <a:solidFill>
                  <a:prstClr val="black"/>
                </a:solidFill>
                <a:latin typeface="Arial" panose="020B0604020202020204" pitchFamily="34" charset="0"/>
                <a:cs typeface="Arial" panose="020B0604020202020204" pitchFamily="34" charset="0"/>
              </a:rPr>
              <a:t>“O que caracteriza a Lei como revolucionária é a </a:t>
            </a:r>
            <a:r>
              <a:rPr lang="pt-BR" sz="2200" b="1" dirty="0">
                <a:solidFill>
                  <a:prstClr val="black"/>
                </a:solidFill>
                <a:latin typeface="Arial" panose="020B0604020202020204" pitchFamily="34" charset="0"/>
                <a:cs typeface="Arial" panose="020B0604020202020204" pitchFamily="34" charset="0"/>
              </a:rPr>
              <a:t>transformação de uma proclamação constitucional </a:t>
            </a:r>
            <a:r>
              <a:rPr lang="pt-BR" sz="2200" dirty="0">
                <a:solidFill>
                  <a:prstClr val="black"/>
                </a:solidFill>
                <a:latin typeface="Arial" panose="020B0604020202020204" pitchFamily="34" charset="0"/>
                <a:cs typeface="Arial" panose="020B0604020202020204" pitchFamily="34" charset="0"/>
              </a:rPr>
              <a:t>passando para </a:t>
            </a:r>
            <a:r>
              <a:rPr lang="pt-BR" sz="2200" b="1" dirty="0">
                <a:solidFill>
                  <a:prstClr val="black"/>
                </a:solidFill>
                <a:latin typeface="Arial" panose="020B0604020202020204" pitchFamily="34" charset="0"/>
                <a:cs typeface="Arial" panose="020B0604020202020204" pitchFamily="34" charset="0"/>
              </a:rPr>
              <a:t>mecanismos concretos de transparência ativa</a:t>
            </a:r>
            <a:r>
              <a:rPr lang="pt-BR" sz="2200" dirty="0">
                <a:solidFill>
                  <a:prstClr val="black"/>
                </a:solidFill>
                <a:latin typeface="Arial" panose="020B0604020202020204" pitchFamily="34" charset="0"/>
                <a:cs typeface="Arial" panose="020B0604020202020204" pitchFamily="34" charset="0"/>
              </a:rPr>
              <a:t>, ou seja, </a:t>
            </a:r>
            <a:r>
              <a:rPr lang="pt-BR" sz="2200" b="1" dirty="0">
                <a:solidFill>
                  <a:prstClr val="black"/>
                </a:solidFill>
                <a:latin typeface="Arial" panose="020B0604020202020204" pitchFamily="34" charset="0"/>
                <a:cs typeface="Arial" panose="020B0604020202020204" pitchFamily="34" charset="0"/>
              </a:rPr>
              <a:t>divulgação espontânea de informações públicas</a:t>
            </a:r>
            <a:r>
              <a:rPr lang="pt-BR" sz="2200" dirty="0">
                <a:solidFill>
                  <a:prstClr val="black"/>
                </a:solidFill>
                <a:latin typeface="Arial" panose="020B0604020202020204" pitchFamily="34" charset="0"/>
                <a:cs typeface="Arial" panose="020B0604020202020204" pitchFamily="34" charset="0"/>
              </a:rPr>
              <a:t>, independentemente de solicitação, e transparência passiva que corresponde à divulgação de informações públicas em atendimento a determinada solicitação.” </a:t>
            </a:r>
          </a:p>
          <a:p>
            <a:pPr algn="just"/>
            <a:endParaRPr lang="pt-BR" sz="2200" dirty="0">
              <a:solidFill>
                <a:prstClr val="black"/>
              </a:solidFill>
              <a:latin typeface="Arial" panose="020B0604020202020204" pitchFamily="34" charset="0"/>
              <a:cs typeface="Arial" panose="020B0604020202020204" pitchFamily="34" charset="0"/>
            </a:endParaRPr>
          </a:p>
          <a:p>
            <a:r>
              <a:rPr lang="pt-BR" sz="1200" dirty="0">
                <a:solidFill>
                  <a:prstClr val="black"/>
                </a:solidFill>
                <a:latin typeface="Arial" panose="020B0604020202020204" pitchFamily="34" charset="0"/>
                <a:cs typeface="Arial" panose="020B0604020202020204" pitchFamily="34" charset="0"/>
              </a:rPr>
              <a:t>SERRANO, P.; VALIM, R. Lei de acesso à informação pública: um balanço inicial. Le Monde </a:t>
            </a:r>
            <a:r>
              <a:rPr lang="pt-BR" sz="1200" dirty="0" err="1">
                <a:solidFill>
                  <a:prstClr val="black"/>
                </a:solidFill>
                <a:latin typeface="Arial" panose="020B0604020202020204" pitchFamily="34" charset="0"/>
                <a:cs typeface="Arial" panose="020B0604020202020204" pitchFamily="34" charset="0"/>
              </a:rPr>
              <a:t>Diplomati</a:t>
            </a:r>
            <a:r>
              <a:rPr lang="pt-BR" sz="1200" dirty="0">
                <a:solidFill>
                  <a:prstClr val="black"/>
                </a:solidFill>
                <a:latin typeface="Arial" panose="020B0604020202020204" pitchFamily="34" charset="0"/>
                <a:cs typeface="Arial" panose="020B0604020202020204" pitchFamily="34" charset="0"/>
              </a:rPr>
              <a:t> que Brasil, São Paulo, Ano 6, n. 62, p. 38, set. 2012</a:t>
            </a:r>
          </a:p>
        </p:txBody>
      </p:sp>
    </p:spTree>
    <p:extLst>
      <p:ext uri="{BB962C8B-B14F-4D97-AF65-F5344CB8AC3E}">
        <p14:creationId xmlns:p14="http://schemas.microsoft.com/office/powerpoint/2010/main" val="3931499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1261884"/>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Lei de Acesso à Informação</a:t>
            </a:r>
          </a:p>
          <a:p>
            <a:pPr algn="ctr"/>
            <a:r>
              <a:rPr lang="pt-BR" sz="2200" dirty="0">
                <a:solidFill>
                  <a:prstClr val="black"/>
                </a:solidFill>
                <a:latin typeface="Arial" panose="020B0604020202020204" pitchFamily="34" charset="0"/>
                <a:cs typeface="Arial" panose="020B0604020202020204" pitchFamily="34" charset="0"/>
              </a:rPr>
              <a:t>Leis Infraconstitucionais - Lei 12.527, de 18 de novembro de 2011 - LAI </a:t>
            </a:r>
          </a:p>
          <a:p>
            <a:pPr algn="ctr"/>
            <a:endParaRPr lang="pt-BR" sz="2200" dirty="0">
              <a:solidFill>
                <a:prstClr val="black"/>
              </a:solidFill>
              <a:latin typeface="Arial" panose="020B0604020202020204" pitchFamily="34" charset="0"/>
              <a:cs typeface="Arial" panose="020B0604020202020204" pitchFamily="34" charset="0"/>
            </a:endParaRPr>
          </a:p>
        </p:txBody>
      </p:sp>
      <p:pic>
        <p:nvPicPr>
          <p:cNvPr id="4" name="Imagem 3" descr="lai 1.jpg"/>
          <p:cNvPicPr>
            <a:picLocks noChangeAspect="1"/>
          </p:cNvPicPr>
          <p:nvPr/>
        </p:nvPicPr>
        <p:blipFill>
          <a:blip r:embed="rId3" cstate="print"/>
          <a:stretch>
            <a:fillRect/>
          </a:stretch>
        </p:blipFill>
        <p:spPr>
          <a:xfrm>
            <a:off x="0" y="1928633"/>
            <a:ext cx="12192000" cy="4929367"/>
          </a:xfrm>
          <a:prstGeom prst="rect">
            <a:avLst/>
          </a:prstGeom>
        </p:spPr>
      </p:pic>
    </p:spTree>
    <p:extLst>
      <p:ext uri="{BB962C8B-B14F-4D97-AF65-F5344CB8AC3E}">
        <p14:creationId xmlns:p14="http://schemas.microsoft.com/office/powerpoint/2010/main" val="3729866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340BC6-EA2A-0713-F83F-0D4CEB887E25}"/>
              </a:ext>
            </a:extLst>
          </p:cNvPr>
          <p:cNvSpPr>
            <a:spLocks noGrp="1"/>
          </p:cNvSpPr>
          <p:nvPr>
            <p:ph type="title"/>
          </p:nvPr>
        </p:nvSpPr>
        <p:spPr/>
        <p:txBody>
          <a:bodyPr>
            <a:normAutofit/>
          </a:bodyPr>
          <a:lstStyle/>
          <a:p>
            <a:pPr algn="ctr"/>
            <a:r>
              <a:rPr lang="pt-BR" sz="3200" b="1" dirty="0">
                <a:latin typeface="Arial" panose="020B0604020202020204" pitchFamily="34" charset="0"/>
                <a:cs typeface="Arial" panose="020B0604020202020204" pitchFamily="34" charset="0"/>
              </a:rPr>
              <a:t>Lei de Acesso à Informação na iniciativa privada</a:t>
            </a:r>
            <a:endParaRPr lang="pt-BR" sz="3200" dirty="0"/>
          </a:p>
        </p:txBody>
      </p:sp>
      <p:sp>
        <p:nvSpPr>
          <p:cNvPr id="5" name="Espaço Reservado para Conteúdo 4">
            <a:extLst>
              <a:ext uri="{FF2B5EF4-FFF2-40B4-BE49-F238E27FC236}">
                <a16:creationId xmlns:a16="http://schemas.microsoft.com/office/drawing/2014/main" xmlns="" id="{979DD603-7F9F-D2AD-16EE-7B702EB8B687}"/>
              </a:ext>
            </a:extLst>
          </p:cNvPr>
          <p:cNvSpPr>
            <a:spLocks noGrp="1"/>
          </p:cNvSpPr>
          <p:nvPr>
            <p:ph idx="1"/>
          </p:nvPr>
        </p:nvSpPr>
        <p:spPr/>
        <p:txBody>
          <a:bodyPr>
            <a:normAutofit lnSpcReduction="10000"/>
          </a:bodyPr>
          <a:lstStyle/>
          <a:p>
            <a:pPr algn="just"/>
            <a:r>
              <a:rPr lang="pt-BR" b="0" i="0" dirty="0">
                <a:solidFill>
                  <a:srgbClr val="1D2125"/>
                </a:solidFill>
                <a:effectLst/>
                <a:highlight>
                  <a:srgbClr val="FFFFFF"/>
                </a:highlight>
                <a:latin typeface="Georama"/>
              </a:rPr>
              <a:t>As entidades privadas sem fins lucrativos (organizações não governamentais - ONGs, por exemplo) que recebam, para a realização de ações de interesse público, recursos públicos diretamente do orçamento ou mediante subvenções sociais, contrato de gestão, termo de parceria, convênios, acordo, ajuste ou outros instrumentos congêneres, também se submetem à LAI no que se refere à parcela de recursos públicos recebidos e à sua destinação. </a:t>
            </a:r>
          </a:p>
          <a:p>
            <a:pPr algn="just"/>
            <a:r>
              <a:rPr lang="pt-BR" b="0" i="0" dirty="0">
                <a:solidFill>
                  <a:srgbClr val="1D2125"/>
                </a:solidFill>
                <a:effectLst/>
                <a:highlight>
                  <a:srgbClr val="FFFFFF"/>
                </a:highlight>
                <a:latin typeface="Georama"/>
              </a:rPr>
              <a:t>No entanto, os pedidos de informação </a:t>
            </a:r>
            <a:r>
              <a:rPr lang="pt-BR" b="1" i="0" dirty="0">
                <a:solidFill>
                  <a:srgbClr val="1D2125"/>
                </a:solidFill>
                <a:effectLst/>
                <a:highlight>
                  <a:srgbClr val="FFFFFF"/>
                </a:highlight>
                <a:latin typeface="Georama"/>
              </a:rPr>
              <a:t>deverão ser apresentados diretamente aos órgãos e entidades responsáveis pelo repasse dos recursos</a:t>
            </a:r>
            <a:r>
              <a:rPr lang="pt-BR" b="0" i="0" dirty="0">
                <a:solidFill>
                  <a:srgbClr val="1D2125"/>
                </a:solidFill>
                <a:effectLst/>
                <a:highlight>
                  <a:srgbClr val="FFFFFF"/>
                </a:highlight>
                <a:latin typeface="Georama"/>
              </a:rPr>
              <a:t>.</a:t>
            </a:r>
            <a:endParaRPr lang="pt-BR" dirty="0"/>
          </a:p>
        </p:txBody>
      </p:sp>
    </p:spTree>
    <p:extLst>
      <p:ext uri="{BB962C8B-B14F-4D97-AF65-F5344CB8AC3E}">
        <p14:creationId xmlns:p14="http://schemas.microsoft.com/office/powerpoint/2010/main" val="4210629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340BC6-EA2A-0713-F83F-0D4CEB887E25}"/>
              </a:ext>
            </a:extLst>
          </p:cNvPr>
          <p:cNvSpPr>
            <a:spLocks noGrp="1"/>
          </p:cNvSpPr>
          <p:nvPr>
            <p:ph type="title"/>
          </p:nvPr>
        </p:nvSpPr>
        <p:spPr/>
        <p:txBody>
          <a:bodyPr>
            <a:normAutofit/>
          </a:bodyPr>
          <a:lstStyle/>
          <a:p>
            <a:pPr algn="ctr"/>
            <a:r>
              <a:rPr lang="pt-BR" sz="3200" b="1" dirty="0">
                <a:latin typeface="Arial" panose="020B0604020202020204" pitchFamily="34" charset="0"/>
                <a:cs typeface="Arial" panose="020B0604020202020204" pitchFamily="34" charset="0"/>
              </a:rPr>
              <a:t>Lei de Acesso à Informação SESC, SENAC</a:t>
            </a:r>
            <a:endParaRPr lang="pt-BR" sz="3200" dirty="0"/>
          </a:p>
        </p:txBody>
      </p:sp>
      <p:sp>
        <p:nvSpPr>
          <p:cNvPr id="5" name="Espaço Reservado para Conteúdo 4">
            <a:extLst>
              <a:ext uri="{FF2B5EF4-FFF2-40B4-BE49-F238E27FC236}">
                <a16:creationId xmlns:a16="http://schemas.microsoft.com/office/drawing/2014/main" xmlns="" id="{979DD603-7F9F-D2AD-16EE-7B702EB8B687}"/>
              </a:ext>
            </a:extLst>
          </p:cNvPr>
          <p:cNvSpPr>
            <a:spLocks noGrp="1"/>
          </p:cNvSpPr>
          <p:nvPr>
            <p:ph idx="1"/>
          </p:nvPr>
        </p:nvSpPr>
        <p:spPr/>
        <p:txBody>
          <a:bodyPr/>
          <a:lstStyle/>
          <a:p>
            <a:pPr algn="just"/>
            <a:r>
              <a:rPr lang="pt-BR" b="0" i="0" dirty="0">
                <a:solidFill>
                  <a:srgbClr val="1D2125"/>
                </a:solidFill>
                <a:effectLst/>
                <a:highlight>
                  <a:srgbClr val="FFFFFF"/>
                </a:highlight>
                <a:latin typeface="Georama"/>
              </a:rPr>
              <a:t>Em se tratando de entidades com personalidade jurídica de direito privado constituídas sob a forma de serviço social autônomo, que sejam destinatárias de contribuições ou de recursos públicos federais decorrentes de contrato de gestão, bem como de conselhos de fiscalização profissional, os pedidos de informação referentes à parcela dos recursos provenientes das contribuições e dos demais recursos públicos recebidos e à sua destinação poderão ser apresentados diretamente a elas, nos termos do art. 64-A, §1º, do </a:t>
            </a:r>
            <a:r>
              <a:rPr lang="pt-BR" b="0" i="0" u="none" strike="noStrike" dirty="0">
                <a:solidFill>
                  <a:srgbClr val="0F6CBF"/>
                </a:solidFill>
                <a:effectLst/>
                <a:highlight>
                  <a:srgbClr val="FFFFFF"/>
                </a:highlight>
                <a:latin typeface="Georama"/>
                <a:hlinkClick r:id="rId3"/>
              </a:rPr>
              <a:t>Decreto nº 7.724/2012</a:t>
            </a:r>
            <a:r>
              <a:rPr lang="pt-BR" b="0" i="0" u="none" strike="noStrike" dirty="0">
                <a:solidFill>
                  <a:srgbClr val="0F6CBF"/>
                </a:solidFill>
                <a:effectLst/>
                <a:highlight>
                  <a:srgbClr val="FFFFFF"/>
                </a:highlight>
                <a:latin typeface="Georama"/>
              </a:rPr>
              <a:t>.</a:t>
            </a:r>
            <a:endParaRPr lang="pt-BR" dirty="0"/>
          </a:p>
        </p:txBody>
      </p:sp>
    </p:spTree>
    <p:extLst>
      <p:ext uri="{BB962C8B-B14F-4D97-AF65-F5344CB8AC3E}">
        <p14:creationId xmlns:p14="http://schemas.microsoft.com/office/powerpoint/2010/main" val="318397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Principais aspectos LAI</a:t>
            </a:r>
            <a:endParaRPr lang="pt-BR" sz="2200" dirty="0">
              <a:solidFill>
                <a:prstClr val="black"/>
              </a:solidFill>
              <a:latin typeface="Arial" panose="020B0604020202020204" pitchFamily="34" charset="0"/>
              <a:cs typeface="Arial" panose="020B0604020202020204" pitchFamily="34" charset="0"/>
            </a:endParaRPr>
          </a:p>
          <a:p>
            <a:pPr algn="ctr"/>
            <a:endParaRPr lang="pt-BR" sz="2200" dirty="0">
              <a:solidFill>
                <a:prstClr val="black"/>
              </a:solidFill>
              <a:latin typeface="Arial" panose="020B0604020202020204" pitchFamily="34" charset="0"/>
              <a:cs typeface="Arial" panose="020B0604020202020204" pitchFamily="34" charset="0"/>
            </a:endParaRPr>
          </a:p>
        </p:txBody>
      </p:sp>
      <p:pic>
        <p:nvPicPr>
          <p:cNvPr id="5" name="Imagem 4" descr="lai 2.jpg"/>
          <p:cNvPicPr>
            <a:picLocks noChangeAspect="1"/>
          </p:cNvPicPr>
          <p:nvPr/>
        </p:nvPicPr>
        <p:blipFill>
          <a:blip r:embed="rId3" cstate="print"/>
          <a:stretch>
            <a:fillRect/>
          </a:stretch>
        </p:blipFill>
        <p:spPr>
          <a:xfrm>
            <a:off x="0" y="2103120"/>
            <a:ext cx="12192000" cy="4754880"/>
          </a:xfrm>
          <a:prstGeom prst="rect">
            <a:avLst/>
          </a:prstGeom>
        </p:spPr>
      </p:pic>
    </p:spTree>
    <p:extLst>
      <p:ext uri="{BB962C8B-B14F-4D97-AF65-F5344CB8AC3E}">
        <p14:creationId xmlns:p14="http://schemas.microsoft.com/office/powerpoint/2010/main" val="2751166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Documentos submetidos à LAI?</a:t>
            </a:r>
            <a:endParaRPr lang="pt-BR" sz="2200" dirty="0">
              <a:solidFill>
                <a:prstClr val="black"/>
              </a:solidFill>
              <a:latin typeface="Arial" panose="020B0604020202020204" pitchFamily="34" charset="0"/>
              <a:cs typeface="Arial" panose="020B0604020202020204" pitchFamily="34" charset="0"/>
            </a:endParaRPr>
          </a:p>
          <a:p>
            <a:pPr algn="ctr"/>
            <a:endParaRPr lang="pt-BR" sz="2200" dirty="0">
              <a:solidFill>
                <a:prstClr val="black"/>
              </a:solidFill>
              <a:latin typeface="Arial" panose="020B0604020202020204" pitchFamily="34" charset="0"/>
              <a:cs typeface="Arial" panose="020B0604020202020204" pitchFamily="34" charset="0"/>
            </a:endParaRPr>
          </a:p>
        </p:txBody>
      </p:sp>
      <p:pic>
        <p:nvPicPr>
          <p:cNvPr id="4" name="Imagem 3" descr="lai 3.jpg"/>
          <p:cNvPicPr>
            <a:picLocks noChangeAspect="1"/>
          </p:cNvPicPr>
          <p:nvPr/>
        </p:nvPicPr>
        <p:blipFill>
          <a:blip r:embed="rId3" cstate="print"/>
          <a:stretch>
            <a:fillRect/>
          </a:stretch>
        </p:blipFill>
        <p:spPr>
          <a:xfrm>
            <a:off x="0" y="1956434"/>
            <a:ext cx="12191999" cy="4901565"/>
          </a:xfrm>
          <a:prstGeom prst="rect">
            <a:avLst/>
          </a:prstGeom>
        </p:spPr>
      </p:pic>
    </p:spTree>
    <p:extLst>
      <p:ext uri="{BB962C8B-B14F-4D97-AF65-F5344CB8AC3E}">
        <p14:creationId xmlns:p14="http://schemas.microsoft.com/office/powerpoint/2010/main" val="3499196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7569" y="682388"/>
            <a:ext cx="11699631" cy="5964072"/>
          </a:xfrm>
        </p:spPr>
        <p:txBody>
          <a:bodyPr>
            <a:normAutofit fontScale="77500" lnSpcReduction="20000"/>
          </a:bodyPr>
          <a:lstStyle/>
          <a:p>
            <a:pPr algn="ctr">
              <a:buNone/>
              <a:defRPr/>
            </a:pPr>
            <a:r>
              <a:rPr lang="pt-BR" altLang="pt-BR" sz="3300" b="1" dirty="0">
                <a:solidFill>
                  <a:srgbClr val="141414"/>
                </a:solidFill>
                <a:latin typeface="Arial" pitchFamily="34" charset="0"/>
                <a:cs typeface="Arial" pitchFamily="34" charset="0"/>
              </a:rPr>
              <a:t>LUIZ HENRIQUE NÉIA GIAVINA-BIANCHI</a:t>
            </a: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itchFamily="34" charset="0"/>
              <a:cs typeface="Arial" pitchFamily="34" charset="0"/>
            </a:endParaRPr>
          </a:p>
          <a:p>
            <a:pPr algn="just">
              <a:defRPr/>
            </a:pPr>
            <a:r>
              <a:rPr lang="pt-BR" sz="3100" b="1" dirty="0">
                <a:latin typeface="Arial" pitchFamily="34" charset="0"/>
                <a:cs typeface="Arial" pitchFamily="34" charset="0"/>
              </a:rPr>
              <a:t>Procurador do Legislativo </a:t>
            </a:r>
            <a:r>
              <a:rPr lang="pt-BR" sz="3100" dirty="0">
                <a:latin typeface="Arial" pitchFamily="34" charset="0"/>
                <a:cs typeface="Arial" pitchFamily="34" charset="0"/>
              </a:rPr>
              <a:t>da Câmara Municipal de Jacarezinho desde </a:t>
            </a:r>
            <a:r>
              <a:rPr lang="pt-BR" sz="3100" dirty="0" smtClean="0">
                <a:latin typeface="Arial" pitchFamily="34" charset="0"/>
                <a:cs typeface="Arial" pitchFamily="34" charset="0"/>
              </a:rPr>
              <a:t>2010;</a:t>
            </a:r>
            <a:endParaRPr lang="pt-BR" sz="3100" dirty="0">
              <a:latin typeface="Arial" pitchFamily="34" charset="0"/>
              <a:cs typeface="Arial" pitchFamily="34" charset="0"/>
            </a:endParaRPr>
          </a:p>
          <a:p>
            <a:pPr algn="just">
              <a:defRPr/>
            </a:pPr>
            <a:r>
              <a:rPr lang="pt-BR" sz="3100" b="1" dirty="0">
                <a:latin typeface="Arial" pitchFamily="34" charset="0"/>
                <a:cs typeface="Arial" pitchFamily="34" charset="0"/>
              </a:rPr>
              <a:t>Graduado</a:t>
            </a:r>
            <a:r>
              <a:rPr lang="pt-BR" sz="3100" dirty="0">
                <a:latin typeface="Arial" pitchFamily="34" charset="0"/>
                <a:cs typeface="Arial" pitchFamily="34" charset="0"/>
              </a:rPr>
              <a:t> em Direito pela UENP;</a:t>
            </a:r>
          </a:p>
          <a:p>
            <a:pPr algn="just">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Direito Civil e Direito Processual Civil pela FAESO; </a:t>
            </a:r>
          </a:p>
          <a:p>
            <a:pPr algn="just">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Gestão Pública pela UEPG;</a:t>
            </a:r>
          </a:p>
          <a:p>
            <a:pPr algn="just">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Direito Administrativo pela </a:t>
            </a:r>
            <a:r>
              <a:rPr lang="pt-BR" sz="3100" dirty="0" smtClean="0">
                <a:latin typeface="Arial" pitchFamily="34" charset="0"/>
                <a:cs typeface="Arial" pitchFamily="34" charset="0"/>
              </a:rPr>
              <a:t>UENP;</a:t>
            </a:r>
            <a:endParaRPr lang="pt-BR" sz="3100" dirty="0">
              <a:latin typeface="Arial" pitchFamily="34" charset="0"/>
              <a:cs typeface="Arial" pitchFamily="34" charset="0"/>
            </a:endParaRPr>
          </a:p>
          <a:p>
            <a:pPr>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MBA em Nova Lei de Licitações pela UNYPÓS;</a:t>
            </a:r>
          </a:p>
          <a:p>
            <a:pPr>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Direito Municipal pela ESA;</a:t>
            </a:r>
          </a:p>
          <a:p>
            <a:pPr>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Lei Geral de Proteção de Dados pela LEGALE;</a:t>
            </a:r>
          </a:p>
          <a:p>
            <a:pPr>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MBA em Nova Lei de Licitações pela PÓLIS </a:t>
            </a:r>
            <a:r>
              <a:rPr lang="pt-BR" sz="3100" dirty="0" smtClean="0">
                <a:latin typeface="Arial" pitchFamily="34" charset="0"/>
                <a:cs typeface="Arial" pitchFamily="34" charset="0"/>
              </a:rPr>
              <a:t>CIVITAS/TCE-PR;</a:t>
            </a:r>
            <a:endParaRPr lang="pt-BR" sz="3100" dirty="0">
              <a:latin typeface="Arial" pitchFamily="34" charset="0"/>
              <a:cs typeface="Arial" pitchFamily="34" charset="0"/>
            </a:endParaRPr>
          </a:p>
          <a:p>
            <a:pPr>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a:t>
            </a:r>
            <a:r>
              <a:rPr lang="pt-BR" sz="3100" dirty="0" smtClean="0">
                <a:latin typeface="Arial" pitchFamily="34" charset="0"/>
                <a:cs typeface="Arial" pitchFamily="34" charset="0"/>
              </a:rPr>
              <a:t>Direito </a:t>
            </a:r>
            <a:r>
              <a:rPr lang="pt-BR" sz="3100" dirty="0">
                <a:latin typeface="Arial" pitchFamily="34" charset="0"/>
                <a:cs typeface="Arial" pitchFamily="34" charset="0"/>
              </a:rPr>
              <a:t>e Processo Constitucional pela </a:t>
            </a:r>
            <a:r>
              <a:rPr lang="pt-BR" sz="3100" dirty="0" smtClean="0">
                <a:latin typeface="Arial" pitchFamily="34" charset="0"/>
                <a:cs typeface="Arial" pitchFamily="34" charset="0"/>
              </a:rPr>
              <a:t>LEGALE;</a:t>
            </a:r>
            <a:endParaRPr lang="pt-BR" sz="3100" dirty="0" smtClean="0">
              <a:latin typeface="Arial" pitchFamily="34" charset="0"/>
              <a:cs typeface="Arial" pitchFamily="34" charset="0"/>
            </a:endParaRPr>
          </a:p>
          <a:p>
            <a:pPr>
              <a:defRPr/>
            </a:pPr>
            <a:r>
              <a:rPr lang="pt-BR" sz="3100" b="1" dirty="0">
                <a:latin typeface="Arial" pitchFamily="34" charset="0"/>
                <a:cs typeface="Arial" pitchFamily="34" charset="0"/>
              </a:rPr>
              <a:t>Pós-Graduado</a:t>
            </a:r>
            <a:r>
              <a:rPr lang="pt-BR" sz="3100" dirty="0">
                <a:latin typeface="Arial" pitchFamily="34" charset="0"/>
                <a:cs typeface="Arial" pitchFamily="34" charset="0"/>
              </a:rPr>
              <a:t> em Advocacia na Fazenda Pública pela LEGALE</a:t>
            </a:r>
            <a:r>
              <a:rPr lang="pt-BR" sz="3100" dirty="0" smtClean="0">
                <a:latin typeface="Arial" pitchFamily="34" charset="0"/>
                <a:cs typeface="Arial" pitchFamily="34" charset="0"/>
              </a:rPr>
              <a:t>;</a:t>
            </a:r>
          </a:p>
          <a:p>
            <a:pPr>
              <a:defRPr/>
            </a:pPr>
            <a:r>
              <a:rPr lang="pt-BR" sz="3100" b="1" dirty="0">
                <a:latin typeface="Arial" pitchFamily="34" charset="0"/>
                <a:cs typeface="Arial" pitchFamily="34" charset="0"/>
              </a:rPr>
              <a:t>Pós-Graduado </a:t>
            </a:r>
            <a:r>
              <a:rPr lang="pt-BR" sz="3100" dirty="0">
                <a:latin typeface="Arial" pitchFamily="34" charset="0"/>
                <a:cs typeface="Arial" pitchFamily="34" charset="0"/>
              </a:rPr>
              <a:t>em Licitações e Contratos Administrativos pela LEGALE</a:t>
            </a:r>
            <a:r>
              <a:rPr lang="pt-BR" sz="3100" b="1" dirty="0">
                <a:latin typeface="Arial" pitchFamily="34" charset="0"/>
                <a:cs typeface="Arial" pitchFamily="34" charset="0"/>
              </a:rPr>
              <a:t>;</a:t>
            </a:r>
          </a:p>
          <a:p>
            <a:pPr>
              <a:defRPr/>
            </a:pPr>
            <a:r>
              <a:rPr lang="pt-BR" sz="3100" b="1" dirty="0" smtClean="0">
                <a:latin typeface="Arial" pitchFamily="34" charset="0"/>
                <a:cs typeface="Arial" pitchFamily="34" charset="0"/>
              </a:rPr>
              <a:t>Mestre</a:t>
            </a:r>
            <a:r>
              <a:rPr lang="pt-BR" sz="3100" dirty="0" smtClean="0">
                <a:latin typeface="Arial" pitchFamily="34" charset="0"/>
                <a:cs typeface="Arial" pitchFamily="34" charset="0"/>
              </a:rPr>
              <a:t> </a:t>
            </a:r>
            <a:r>
              <a:rPr lang="pt-BR" sz="3100" dirty="0">
                <a:latin typeface="Arial" pitchFamily="34" charset="0"/>
                <a:cs typeface="Arial" pitchFamily="34" charset="0"/>
              </a:rPr>
              <a:t>em Ciência Jurídica pela UENP</a:t>
            </a:r>
            <a:r>
              <a:rPr lang="pt-BR" sz="3100" dirty="0" smtClean="0">
                <a:latin typeface="Arial" pitchFamily="34" charset="0"/>
                <a:cs typeface="Arial" pitchFamily="34" charset="0"/>
              </a:rPr>
              <a:t>.</a:t>
            </a:r>
            <a:endParaRPr lang="pt-BR" altLang="pt-BR" sz="3100" b="1" dirty="0">
              <a:solidFill>
                <a:srgbClr val="141414"/>
              </a:solidFill>
              <a:latin typeface="Arial" pitchFamily="34" charset="0"/>
              <a:cs typeface="Arial" pitchFamily="34" charset="0"/>
            </a:endParaRPr>
          </a:p>
        </p:txBody>
      </p:sp>
      <p:pic>
        <p:nvPicPr>
          <p:cNvPr id="5" name="Imagem 4">
            <a:extLst>
              <a:ext uri="{FF2B5EF4-FFF2-40B4-BE49-F238E27FC236}">
                <a16:creationId xmlns:a16="http://schemas.microsoft.com/office/drawing/2014/main" xmlns="" id="{6247DB32-45CA-5CA7-9141-15E192485088}"/>
              </a:ext>
            </a:extLst>
          </p:cNvPr>
          <p:cNvPicPr>
            <a:picLocks noChangeAspect="1"/>
          </p:cNvPicPr>
          <p:nvPr/>
        </p:nvPicPr>
        <p:blipFill>
          <a:blip r:embed="rId3"/>
          <a:stretch>
            <a:fillRect/>
          </a:stretch>
        </p:blipFill>
        <p:spPr>
          <a:xfrm>
            <a:off x="9988114" y="1523873"/>
            <a:ext cx="2203886" cy="2806901"/>
          </a:xfrm>
          <a:prstGeom prst="rect">
            <a:avLst/>
          </a:prstGeom>
        </p:spPr>
      </p:pic>
    </p:spTree>
    <p:extLst>
      <p:ext uri="{BB962C8B-B14F-4D97-AF65-F5344CB8AC3E}">
        <p14:creationId xmlns:p14="http://schemas.microsoft.com/office/powerpoint/2010/main" val="3509677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Não se aplica a LAI em:</a:t>
            </a:r>
            <a:endParaRPr lang="pt-BR" sz="2200" dirty="0">
              <a:solidFill>
                <a:prstClr val="black"/>
              </a:solidFill>
              <a:latin typeface="Arial" panose="020B0604020202020204" pitchFamily="34" charset="0"/>
              <a:cs typeface="Arial" panose="020B0604020202020204" pitchFamily="34" charset="0"/>
            </a:endParaRPr>
          </a:p>
          <a:p>
            <a:pPr algn="ctr"/>
            <a:endParaRPr lang="pt-BR" sz="2200" dirty="0">
              <a:solidFill>
                <a:prstClr val="black"/>
              </a:solidFill>
              <a:latin typeface="Arial" panose="020B0604020202020204" pitchFamily="34" charset="0"/>
              <a:cs typeface="Arial" panose="020B0604020202020204" pitchFamily="34" charset="0"/>
            </a:endParaRPr>
          </a:p>
        </p:txBody>
      </p:sp>
      <p:pic>
        <p:nvPicPr>
          <p:cNvPr id="5" name="Imagem 4" descr="lai 4.jpg"/>
          <p:cNvPicPr>
            <a:picLocks noChangeAspect="1"/>
          </p:cNvPicPr>
          <p:nvPr/>
        </p:nvPicPr>
        <p:blipFill>
          <a:blip r:embed="rId3" cstate="print"/>
          <a:stretch>
            <a:fillRect/>
          </a:stretch>
        </p:blipFill>
        <p:spPr>
          <a:xfrm>
            <a:off x="0" y="2001882"/>
            <a:ext cx="12192000" cy="5143500"/>
          </a:xfrm>
          <a:prstGeom prst="rect">
            <a:avLst/>
          </a:prstGeom>
        </p:spPr>
      </p:pic>
    </p:spTree>
    <p:extLst>
      <p:ext uri="{BB962C8B-B14F-4D97-AF65-F5344CB8AC3E}">
        <p14:creationId xmlns:p14="http://schemas.microsoft.com/office/powerpoint/2010/main" val="265925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923330"/>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Órgão fiscalizador da LAI - CGU</a:t>
            </a:r>
            <a:endParaRPr lang="pt-BR" sz="2200" dirty="0">
              <a:solidFill>
                <a:prstClr val="black"/>
              </a:solidFill>
              <a:latin typeface="Arial" panose="020B0604020202020204" pitchFamily="34" charset="0"/>
              <a:cs typeface="Arial" panose="020B0604020202020204" pitchFamily="34" charset="0"/>
            </a:endParaRPr>
          </a:p>
          <a:p>
            <a:pPr algn="ctr"/>
            <a:endParaRPr lang="pt-BR" sz="2200" dirty="0">
              <a:solidFill>
                <a:prstClr val="black"/>
              </a:solidFill>
              <a:latin typeface="Arial" panose="020B0604020202020204" pitchFamily="34" charset="0"/>
              <a:cs typeface="Arial" panose="020B0604020202020204" pitchFamily="34" charset="0"/>
            </a:endParaRPr>
          </a:p>
        </p:txBody>
      </p:sp>
      <p:pic>
        <p:nvPicPr>
          <p:cNvPr id="4" name="Imagem 3" descr="lai 5.jpg"/>
          <p:cNvPicPr>
            <a:picLocks noChangeAspect="1"/>
          </p:cNvPicPr>
          <p:nvPr/>
        </p:nvPicPr>
        <p:blipFill>
          <a:blip r:embed="rId3" cstate="print"/>
          <a:stretch>
            <a:fillRect/>
          </a:stretch>
        </p:blipFill>
        <p:spPr>
          <a:xfrm>
            <a:off x="0" y="2455817"/>
            <a:ext cx="12192000" cy="4232365"/>
          </a:xfrm>
          <a:prstGeom prst="rect">
            <a:avLst/>
          </a:prstGeom>
        </p:spPr>
      </p:pic>
    </p:spTree>
    <p:extLst>
      <p:ext uri="{BB962C8B-B14F-4D97-AF65-F5344CB8AC3E}">
        <p14:creationId xmlns:p14="http://schemas.microsoft.com/office/powerpoint/2010/main" val="3791755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Quem pode pedir informações?</a:t>
            </a:r>
          </a:p>
        </p:txBody>
      </p:sp>
      <p:pic>
        <p:nvPicPr>
          <p:cNvPr id="5" name="Imagem 4" descr="lai 6.jpg"/>
          <p:cNvPicPr>
            <a:picLocks noChangeAspect="1"/>
          </p:cNvPicPr>
          <p:nvPr/>
        </p:nvPicPr>
        <p:blipFill>
          <a:blip r:embed="rId3" cstate="print"/>
          <a:stretch>
            <a:fillRect/>
          </a:stretch>
        </p:blipFill>
        <p:spPr>
          <a:xfrm>
            <a:off x="0" y="1946365"/>
            <a:ext cx="12192000" cy="4702627"/>
          </a:xfrm>
          <a:prstGeom prst="rect">
            <a:avLst/>
          </a:prstGeom>
        </p:spPr>
      </p:pic>
    </p:spTree>
    <p:extLst>
      <p:ext uri="{BB962C8B-B14F-4D97-AF65-F5344CB8AC3E}">
        <p14:creationId xmlns:p14="http://schemas.microsoft.com/office/powerpoint/2010/main" val="1140970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Definições legais contidas na LAI</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496389" y="1606731"/>
            <a:ext cx="10789920" cy="4154984"/>
          </a:xfrm>
          <a:prstGeom prst="rect">
            <a:avLst/>
          </a:prstGeom>
          <a:noFill/>
        </p:spPr>
        <p:txBody>
          <a:bodyPr wrap="square">
            <a:spAutoFit/>
          </a:bodyPr>
          <a:lstStyle/>
          <a:p>
            <a:pPr algn="just"/>
            <a:r>
              <a:rPr lang="pt-BR" sz="2400" dirty="0">
                <a:solidFill>
                  <a:srgbClr val="000000"/>
                </a:solidFill>
                <a:latin typeface="Arial" panose="020B0604020202020204" pitchFamily="34" charset="0"/>
              </a:rPr>
              <a:t>Art. 4º Para os efeitos desta Lei, considera-se:</a:t>
            </a:r>
          </a:p>
          <a:p>
            <a:pPr algn="just"/>
            <a:r>
              <a:rPr lang="pt-BR" sz="2400" dirty="0">
                <a:solidFill>
                  <a:srgbClr val="000000"/>
                </a:solidFill>
                <a:latin typeface="Arial" panose="020B0604020202020204" pitchFamily="34" charset="0"/>
              </a:rPr>
              <a:t>I - informação: dados, processados ou não, que podem ser utilizados para produção e transmissão de conhecimento, contidos em qualquer meio, suporte ou formato;</a:t>
            </a:r>
          </a:p>
          <a:p>
            <a:pPr algn="just"/>
            <a:r>
              <a:rPr lang="pt-BR" sz="2400" dirty="0">
                <a:solidFill>
                  <a:srgbClr val="000000"/>
                </a:solidFill>
                <a:latin typeface="Arial" panose="020B0604020202020204" pitchFamily="34" charset="0"/>
              </a:rPr>
              <a:t>II - documento: unidade de registro de informações, qualquer que seja o suporte ou formato;</a:t>
            </a:r>
          </a:p>
          <a:p>
            <a:pPr algn="just"/>
            <a:r>
              <a:rPr lang="pt-BR" sz="2400" dirty="0">
                <a:solidFill>
                  <a:srgbClr val="000000"/>
                </a:solidFill>
                <a:latin typeface="Arial" panose="020B0604020202020204" pitchFamily="34" charset="0"/>
              </a:rPr>
              <a:t>III - informação sigilosa: aquela submetida temporariamente à restrição de acesso público em razão de sua imprescindibilidade para a segurança da sociedade e do Estado;</a:t>
            </a:r>
          </a:p>
          <a:p>
            <a:pPr algn="just"/>
            <a:r>
              <a:rPr lang="pt-BR" sz="2400" dirty="0">
                <a:solidFill>
                  <a:srgbClr val="000000"/>
                </a:solidFill>
                <a:latin typeface="Arial" panose="020B0604020202020204" pitchFamily="34" charset="0"/>
              </a:rPr>
              <a:t>IV - informação pessoal: aquela relacionada à pessoa natural identificada ou identificável;</a:t>
            </a:r>
          </a:p>
        </p:txBody>
      </p:sp>
    </p:spTree>
    <p:extLst>
      <p:ext uri="{BB962C8B-B14F-4D97-AF65-F5344CB8AC3E}">
        <p14:creationId xmlns:p14="http://schemas.microsoft.com/office/powerpoint/2010/main" val="4163298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Definições legais contidas na LAI</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770709" y="1698171"/>
            <a:ext cx="10528662" cy="4893647"/>
          </a:xfrm>
          <a:prstGeom prst="rect">
            <a:avLst/>
          </a:prstGeom>
          <a:noFill/>
        </p:spPr>
        <p:txBody>
          <a:bodyPr wrap="square">
            <a:spAutoFit/>
          </a:bodyPr>
          <a:lstStyle/>
          <a:p>
            <a:pPr algn="just"/>
            <a:r>
              <a:rPr lang="pt-BR" sz="2400" dirty="0">
                <a:solidFill>
                  <a:srgbClr val="000000"/>
                </a:solidFill>
                <a:latin typeface="Arial" panose="020B0604020202020204" pitchFamily="34" charset="0"/>
              </a:rPr>
              <a:t>V - tratamento da informação: conjunto de ações referentes à produção, recepção, classificação, utilização, acesso, reprodução, transporte, transmissão, distribuição, arquivamento, armazenamento, eliminação, avaliação, destinação ou controle da informação;</a:t>
            </a:r>
          </a:p>
          <a:p>
            <a:pPr algn="just"/>
            <a:r>
              <a:rPr lang="pt-BR" sz="2400" dirty="0">
                <a:solidFill>
                  <a:srgbClr val="000000"/>
                </a:solidFill>
                <a:latin typeface="Arial" panose="020B0604020202020204" pitchFamily="34" charset="0"/>
              </a:rPr>
              <a:t>VI - disponibilidade: qualidade da informação que pode ser conhecida e utilizada por indivíduos, equipamentos ou sistemas autorizados;</a:t>
            </a:r>
          </a:p>
          <a:p>
            <a:pPr algn="just"/>
            <a:r>
              <a:rPr lang="pt-BR" sz="2400" dirty="0">
                <a:solidFill>
                  <a:srgbClr val="000000"/>
                </a:solidFill>
                <a:latin typeface="Arial" panose="020B0604020202020204" pitchFamily="34" charset="0"/>
              </a:rPr>
              <a:t>VII - autenticidade: qualidade da informação que tenha sido produzida, expedida, recebida ou modificada por determinado indivíduo, equipamento ou sistema;</a:t>
            </a:r>
          </a:p>
          <a:p>
            <a:pPr algn="just"/>
            <a:r>
              <a:rPr lang="pt-BR" sz="2400" dirty="0">
                <a:solidFill>
                  <a:srgbClr val="000000"/>
                </a:solidFill>
                <a:latin typeface="Arial" panose="020B0604020202020204" pitchFamily="34" charset="0"/>
              </a:rPr>
              <a:t>VIII - integridade: qualidade da informação não modificada, inclusive quanto à origem, trânsito e destino;</a:t>
            </a:r>
          </a:p>
          <a:p>
            <a:pPr algn="just"/>
            <a:r>
              <a:rPr lang="pt-BR" sz="2400" dirty="0">
                <a:solidFill>
                  <a:srgbClr val="000000"/>
                </a:solidFill>
                <a:latin typeface="Arial" panose="020B0604020202020204" pitchFamily="34" charset="0"/>
              </a:rPr>
              <a:t>IX - primariedade: qualidade da informação coletada na fonte, com o máximo de detalhamento possível, sem modificações.</a:t>
            </a:r>
          </a:p>
        </p:txBody>
      </p:sp>
    </p:spTree>
    <p:extLst>
      <p:ext uri="{BB962C8B-B14F-4D97-AF65-F5344CB8AC3E}">
        <p14:creationId xmlns:p14="http://schemas.microsoft.com/office/powerpoint/2010/main" val="2825738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Transparência ativa X passiva</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1272207" y="2305615"/>
            <a:ext cx="9382539" cy="2862322"/>
          </a:xfrm>
          <a:prstGeom prst="rect">
            <a:avLst/>
          </a:prstGeom>
          <a:noFill/>
        </p:spPr>
        <p:txBody>
          <a:bodyPr wrap="square">
            <a:spAutoFit/>
          </a:bodyPr>
          <a:lstStyle/>
          <a:p>
            <a:pPr algn="just"/>
            <a:r>
              <a:rPr lang="pt-BR" sz="3000" b="1" dirty="0">
                <a:solidFill>
                  <a:prstClr val="black"/>
                </a:solidFill>
              </a:rPr>
              <a:t>Importante fazer uma distinção entre exigências de transparência ativa da passiva. </a:t>
            </a:r>
          </a:p>
          <a:p>
            <a:pPr algn="just"/>
            <a:endParaRPr lang="pt-BR" sz="2400" dirty="0">
              <a:solidFill>
                <a:prstClr val="black"/>
              </a:solidFill>
            </a:endParaRPr>
          </a:p>
          <a:p>
            <a:pPr algn="just"/>
            <a:r>
              <a:rPr lang="pt-BR" sz="2400" dirty="0">
                <a:solidFill>
                  <a:prstClr val="black"/>
                </a:solidFill>
              </a:rPr>
              <a:t>Enquanto na transparência ativa o órgão público disponibiliza dados, geralmente nos sites da internet, independentemente de solicitação dos interessados ou participantes, na transparência passiva as informações são disponibilizadas após a provocação do órgão pela sociedade.</a:t>
            </a:r>
            <a:endParaRPr lang="pt-BR" sz="3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64609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Prazos contidos na LAI</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339634" y="1789611"/>
            <a:ext cx="11260183" cy="3785652"/>
          </a:xfrm>
          <a:prstGeom prst="rect">
            <a:avLst/>
          </a:prstGeom>
          <a:noFill/>
        </p:spPr>
        <p:txBody>
          <a:bodyPr wrap="square">
            <a:spAutoFit/>
          </a:bodyPr>
          <a:lstStyle/>
          <a:p>
            <a:pPr algn="just"/>
            <a:r>
              <a:rPr lang="pt-BR" sz="2400" dirty="0">
                <a:solidFill>
                  <a:prstClr val="black"/>
                </a:solidFill>
              </a:rPr>
              <a:t>A informação deve ter seu </a:t>
            </a:r>
            <a:r>
              <a:rPr lang="pt-BR" sz="2400" b="1" dirty="0">
                <a:solidFill>
                  <a:prstClr val="black"/>
                </a:solidFill>
              </a:rPr>
              <a:t>acesso autorizado imediatamente</a:t>
            </a:r>
            <a:r>
              <a:rPr lang="pt-BR" sz="2400" dirty="0">
                <a:solidFill>
                  <a:prstClr val="black"/>
                </a:solidFill>
              </a:rPr>
              <a:t>, como regra geral contida no caput do art. 11 da Lei nº 12.527/2011. </a:t>
            </a:r>
          </a:p>
          <a:p>
            <a:pPr algn="just"/>
            <a:endParaRPr lang="pt-BR" sz="2400" dirty="0">
              <a:solidFill>
                <a:prstClr val="black"/>
              </a:solidFill>
            </a:endParaRPr>
          </a:p>
          <a:p>
            <a:pPr algn="just"/>
            <a:r>
              <a:rPr lang="pt-BR" sz="2400" dirty="0">
                <a:solidFill>
                  <a:prstClr val="black"/>
                </a:solidFill>
              </a:rPr>
              <a:t>Mas, se não for possível a concessão do acesso imediato pelo órgão ou entidade pública, devem ser fornecidas, </a:t>
            </a:r>
            <a:r>
              <a:rPr lang="pt-BR" sz="2400" b="1" dirty="0">
                <a:solidFill>
                  <a:prstClr val="black"/>
                </a:solidFill>
              </a:rPr>
              <a:t>em até 20 dias, prorrogáveis por mais dez </a:t>
            </a:r>
            <a:r>
              <a:rPr lang="pt-BR" sz="2400" dirty="0">
                <a:solidFill>
                  <a:prstClr val="black"/>
                </a:solidFill>
              </a:rPr>
              <a:t>(</a:t>
            </a:r>
            <a:r>
              <a:rPr lang="pt-BR" sz="2400" b="1" dirty="0">
                <a:solidFill>
                  <a:prstClr val="black"/>
                </a:solidFill>
              </a:rPr>
              <a:t>mediante justificativa </a:t>
            </a:r>
            <a:r>
              <a:rPr lang="pt-BR" sz="2400" dirty="0">
                <a:solidFill>
                  <a:prstClr val="black"/>
                </a:solidFill>
              </a:rPr>
              <a:t>expressa e ciência do requerente), informações sobre: a data, o local e o modo de se realizar a consulta, efetuar a reprodução ou obter a certidão; devem ser indicadas as razões de fato ou de direito da recusa total ou parcial e comunicado que o órgão não possui a informação; se o órgão souber quem a detém, deve remeter, ainda, o requerimento a esta órgão, cientificando o requerente.</a:t>
            </a:r>
          </a:p>
        </p:txBody>
      </p:sp>
      <p:sp>
        <p:nvSpPr>
          <p:cNvPr id="11" name="CaixaDeTexto 10">
            <a:extLst>
              <a:ext uri="{FF2B5EF4-FFF2-40B4-BE49-F238E27FC236}">
                <a16:creationId xmlns:a16="http://schemas.microsoft.com/office/drawing/2014/main" xmlns="" id="{7792BF8E-425F-4053-9705-3753D5E230CA}"/>
              </a:ext>
            </a:extLst>
          </p:cNvPr>
          <p:cNvSpPr txBox="1"/>
          <p:nvPr/>
        </p:nvSpPr>
        <p:spPr>
          <a:xfrm>
            <a:off x="1089327" y="5789662"/>
            <a:ext cx="10287616" cy="369332"/>
          </a:xfrm>
          <a:prstGeom prst="rect">
            <a:avLst/>
          </a:prstGeom>
          <a:noFill/>
        </p:spPr>
        <p:txBody>
          <a:bodyPr wrap="square">
            <a:spAutoFit/>
          </a:bodyPr>
          <a:lstStyle/>
          <a:p>
            <a:r>
              <a:rPr lang="pt-BR" dirty="0" err="1">
                <a:solidFill>
                  <a:prstClr val="black"/>
                </a:solidFill>
              </a:rPr>
              <a:t>Nohara</a:t>
            </a:r>
            <a:r>
              <a:rPr lang="pt-BR" dirty="0">
                <a:solidFill>
                  <a:prstClr val="black"/>
                </a:solidFill>
              </a:rPr>
              <a:t>, Irene Patrícia. Direito administrativo / Irene Patrícia </a:t>
            </a:r>
            <a:r>
              <a:rPr lang="pt-BR" dirty="0" err="1">
                <a:solidFill>
                  <a:prstClr val="black"/>
                </a:solidFill>
              </a:rPr>
              <a:t>Nohara</a:t>
            </a:r>
            <a:r>
              <a:rPr lang="pt-BR" dirty="0">
                <a:solidFill>
                  <a:prstClr val="black"/>
                </a:solidFill>
              </a:rPr>
              <a:t>. – 9. ed. – São Paulo: Atlas, 2019.</a:t>
            </a:r>
          </a:p>
        </p:txBody>
      </p:sp>
    </p:spTree>
    <p:extLst>
      <p:ext uri="{BB962C8B-B14F-4D97-AF65-F5344CB8AC3E}">
        <p14:creationId xmlns:p14="http://schemas.microsoft.com/office/powerpoint/2010/main" val="1666899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Cobranças de taxas na LAI</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1009291" y="1777042"/>
            <a:ext cx="9645455" cy="4278094"/>
          </a:xfrm>
          <a:prstGeom prst="rect">
            <a:avLst/>
          </a:prstGeom>
          <a:noFill/>
        </p:spPr>
        <p:txBody>
          <a:bodyPr wrap="square">
            <a:spAutoFit/>
          </a:bodyPr>
          <a:lstStyle/>
          <a:p>
            <a:pPr algn="just"/>
            <a:r>
              <a:rPr lang="pt-BR" sz="2200" dirty="0">
                <a:solidFill>
                  <a:srgbClr val="000000"/>
                </a:solidFill>
                <a:latin typeface="Arial" panose="020B0604020202020204" pitchFamily="34" charset="0"/>
                <a:cs typeface="Arial" panose="020B0604020202020204" pitchFamily="34" charset="0"/>
              </a:rPr>
              <a:t>No que se refere aos encargos, a Constituição assegurou aos administrados o direito de acesso, </a:t>
            </a:r>
            <a:r>
              <a:rPr lang="pt-BR" sz="2200" i="1" dirty="0">
                <a:solidFill>
                  <a:srgbClr val="000000"/>
                </a:solidFill>
                <a:latin typeface="Arial" panose="020B0604020202020204" pitchFamily="34" charset="0"/>
                <a:cs typeface="Arial" panose="020B0604020202020204" pitchFamily="34" charset="0"/>
              </a:rPr>
              <a:t>independentemente do pagamento de taxas </a:t>
            </a:r>
            <a:r>
              <a:rPr lang="pt-BR" sz="2200" dirty="0">
                <a:solidFill>
                  <a:srgbClr val="000000"/>
                </a:solidFill>
                <a:latin typeface="Arial" panose="020B0604020202020204" pitchFamily="34" charset="0"/>
                <a:cs typeface="Arial" panose="020B0604020202020204" pitchFamily="34" charset="0"/>
              </a:rPr>
              <a:t>(art. 5º, XXXIV, “a” e “b”), só se admitindo, em algumas situações, a </a:t>
            </a:r>
            <a:r>
              <a:rPr lang="pt-BR" sz="2200" b="1" i="1" dirty="0">
                <a:solidFill>
                  <a:srgbClr val="000000"/>
                </a:solidFill>
                <a:latin typeface="Arial" panose="020B0604020202020204" pitchFamily="34" charset="0"/>
                <a:cs typeface="Arial" panose="020B0604020202020204" pitchFamily="34" charset="0"/>
              </a:rPr>
              <a:t>cobrança ressarcitória</a:t>
            </a:r>
            <a:r>
              <a:rPr lang="pt-BR" sz="2200" dirty="0">
                <a:solidFill>
                  <a:srgbClr val="000000"/>
                </a:solidFill>
                <a:latin typeface="Arial" panose="020B0604020202020204" pitchFamily="34" charset="0"/>
                <a:cs typeface="Arial" panose="020B0604020202020204" pitchFamily="34" charset="0"/>
              </a:rPr>
              <a:t>.</a:t>
            </a:r>
          </a:p>
          <a:p>
            <a:pPr algn="just"/>
            <a:endParaRPr lang="pt-BR" sz="2200" dirty="0">
              <a:solidFill>
                <a:srgbClr val="000000"/>
              </a:solidFill>
              <a:latin typeface="Arial" panose="020B0604020202020204" pitchFamily="34" charset="0"/>
              <a:cs typeface="Arial" panose="020B0604020202020204" pitchFamily="34" charset="0"/>
            </a:endParaRPr>
          </a:p>
          <a:p>
            <a:pPr algn="just"/>
            <a:r>
              <a:rPr lang="pt-BR" sz="2200" dirty="0">
                <a:solidFill>
                  <a:srgbClr val="000000"/>
                </a:solidFill>
                <a:latin typeface="Arial" panose="020B0604020202020204" pitchFamily="34" charset="0"/>
                <a:cs typeface="Arial" panose="020B0604020202020204" pitchFamily="34" charset="0"/>
              </a:rPr>
              <a:t>Para o fornecimento de certidão, por exemplo, não pode ser cobrada qualquer taxa, mesmo dissimuladamente, mas apenas o que representar dispêndio para a Administração.</a:t>
            </a:r>
            <a:r>
              <a:rPr lang="pt-BR" sz="2200" dirty="0">
                <a:solidFill>
                  <a:srgbClr val="505050"/>
                </a:solidFill>
                <a:latin typeface="Arial" panose="020B0604020202020204" pitchFamily="34" charset="0"/>
                <a:cs typeface="Arial" panose="020B0604020202020204" pitchFamily="34" charset="0"/>
              </a:rPr>
              <a:t> </a:t>
            </a:r>
          </a:p>
          <a:p>
            <a:pPr algn="just"/>
            <a:endParaRPr lang="pt-BR" sz="2200" dirty="0">
              <a:solidFill>
                <a:prstClr val="black"/>
              </a:solidFill>
              <a:latin typeface="Arial" panose="020B0604020202020204" pitchFamily="34" charset="0"/>
              <a:cs typeface="Arial" panose="020B0604020202020204" pitchFamily="34" charset="0"/>
            </a:endParaRPr>
          </a:p>
          <a:p>
            <a:pPr algn="just"/>
            <a:r>
              <a:rPr lang="pt-BR" sz="2200" dirty="0">
                <a:solidFill>
                  <a:prstClr val="black"/>
                </a:solidFill>
                <a:latin typeface="Arial" panose="020B0604020202020204" pitchFamily="34" charset="0"/>
                <a:cs typeface="Arial" panose="020B0604020202020204" pitchFamily="34" charset="0"/>
              </a:rPr>
              <a:t>Registra-se que, </a:t>
            </a:r>
            <a:r>
              <a:rPr lang="pt-BR" sz="2200" b="1" dirty="0">
                <a:solidFill>
                  <a:srgbClr val="FF0000"/>
                </a:solidFill>
                <a:latin typeface="Arial" panose="020B0604020202020204" pitchFamily="34" charset="0"/>
                <a:cs typeface="Arial" panose="020B0604020202020204" pitchFamily="34" charset="0"/>
              </a:rPr>
              <a:t>se o cidadão comprovar que não pode arcar com os custos da cobrança sem prejuízo do seu sustento ou da sua família, ele estará isento do pagamento</a:t>
            </a:r>
            <a:r>
              <a:rPr lang="pt-BR" sz="22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3965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Necessária informação quanto ao Recurso</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1280160" y="1841864"/>
            <a:ext cx="9374586" cy="3600986"/>
          </a:xfrm>
          <a:prstGeom prst="rect">
            <a:avLst/>
          </a:prstGeom>
          <a:noFill/>
        </p:spPr>
        <p:txBody>
          <a:bodyPr wrap="square">
            <a:spAutoFit/>
          </a:bodyPr>
          <a:lstStyle/>
          <a:p>
            <a:pPr algn="just"/>
            <a:r>
              <a:rPr lang="pt-BR" sz="3000" dirty="0">
                <a:solidFill>
                  <a:prstClr val="black"/>
                </a:solidFill>
              </a:rPr>
              <a:t>De acordo com o § 4º do art. 11 da Lei nº 12.527/2011, quando não for autorizado o acesso, por se tratar de informação total ou parcialmente sigilosa, o requerente deverá ser informado sobre a possibilidade de recurso, prazos e condições para sua interposição, devendo, ainda, ser-lhe indicada a autoridade competente para sua apreciação. </a:t>
            </a:r>
          </a:p>
          <a:p>
            <a:pPr algn="just"/>
            <a:endParaRPr lang="pt-BR" dirty="0">
              <a:solidFill>
                <a:prstClr val="black"/>
              </a:solidFill>
            </a:endParaRPr>
          </a:p>
        </p:txBody>
      </p:sp>
      <p:sp>
        <p:nvSpPr>
          <p:cNvPr id="11" name="CaixaDeTexto 10">
            <a:extLst>
              <a:ext uri="{FF2B5EF4-FFF2-40B4-BE49-F238E27FC236}">
                <a16:creationId xmlns:a16="http://schemas.microsoft.com/office/drawing/2014/main" xmlns="" id="{7792BF8E-425F-4053-9705-3753D5E230CA}"/>
              </a:ext>
            </a:extLst>
          </p:cNvPr>
          <p:cNvSpPr txBox="1"/>
          <p:nvPr/>
        </p:nvSpPr>
        <p:spPr>
          <a:xfrm>
            <a:off x="1272207" y="5337195"/>
            <a:ext cx="10287616" cy="369332"/>
          </a:xfrm>
          <a:prstGeom prst="rect">
            <a:avLst/>
          </a:prstGeom>
          <a:noFill/>
        </p:spPr>
        <p:txBody>
          <a:bodyPr wrap="square">
            <a:spAutoFit/>
          </a:bodyPr>
          <a:lstStyle/>
          <a:p>
            <a:r>
              <a:rPr lang="pt-BR" dirty="0" err="1">
                <a:solidFill>
                  <a:prstClr val="black"/>
                </a:solidFill>
              </a:rPr>
              <a:t>Nohara</a:t>
            </a:r>
            <a:r>
              <a:rPr lang="pt-BR" dirty="0">
                <a:solidFill>
                  <a:prstClr val="black"/>
                </a:solidFill>
              </a:rPr>
              <a:t>, Irene Patrícia. Direito administrativo / Irene Patrícia </a:t>
            </a:r>
            <a:r>
              <a:rPr lang="pt-BR" dirty="0" err="1">
                <a:solidFill>
                  <a:prstClr val="black"/>
                </a:solidFill>
              </a:rPr>
              <a:t>Nohara</a:t>
            </a:r>
            <a:r>
              <a:rPr lang="pt-BR" dirty="0">
                <a:solidFill>
                  <a:prstClr val="black"/>
                </a:solidFill>
              </a:rPr>
              <a:t>. – 9. ed. – São Paulo: Atlas, 2019.</a:t>
            </a:r>
          </a:p>
        </p:txBody>
      </p:sp>
    </p:spTree>
    <p:extLst>
      <p:ext uri="{BB962C8B-B14F-4D97-AF65-F5344CB8AC3E}">
        <p14:creationId xmlns:p14="http://schemas.microsoft.com/office/powerpoint/2010/main" val="1812101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Vedação de exigência de motivos</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1272207" y="2383449"/>
            <a:ext cx="9382539" cy="2462213"/>
          </a:xfrm>
          <a:prstGeom prst="rect">
            <a:avLst/>
          </a:prstGeom>
          <a:noFill/>
        </p:spPr>
        <p:txBody>
          <a:bodyPr wrap="square">
            <a:spAutoFit/>
          </a:bodyPr>
          <a:lstStyle/>
          <a:p>
            <a:pPr algn="just"/>
            <a:r>
              <a:rPr lang="pt-BR" sz="3400" dirty="0">
                <a:solidFill>
                  <a:prstClr val="black"/>
                </a:solidFill>
              </a:rPr>
              <a:t>Por esse motivo, determina o § 3º do art. 10 da Lei nº 12.527/2011 que “são vedadas quaisquer exigências relativas aos motivos determinantes da solicitação de informações de interesse público”.</a:t>
            </a:r>
          </a:p>
          <a:p>
            <a:pPr algn="just"/>
            <a:endParaRPr lang="pt-BR" dirty="0">
              <a:solidFill>
                <a:prstClr val="black"/>
              </a:solidFill>
            </a:endParaRPr>
          </a:p>
        </p:txBody>
      </p:sp>
      <p:sp>
        <p:nvSpPr>
          <p:cNvPr id="11" name="CaixaDeTexto 10">
            <a:extLst>
              <a:ext uri="{FF2B5EF4-FFF2-40B4-BE49-F238E27FC236}">
                <a16:creationId xmlns:a16="http://schemas.microsoft.com/office/drawing/2014/main" xmlns="" id="{7792BF8E-425F-4053-9705-3753D5E230CA}"/>
              </a:ext>
            </a:extLst>
          </p:cNvPr>
          <p:cNvSpPr txBox="1"/>
          <p:nvPr/>
        </p:nvSpPr>
        <p:spPr>
          <a:xfrm>
            <a:off x="984824" y="5727395"/>
            <a:ext cx="10287616" cy="369332"/>
          </a:xfrm>
          <a:prstGeom prst="rect">
            <a:avLst/>
          </a:prstGeom>
          <a:noFill/>
        </p:spPr>
        <p:txBody>
          <a:bodyPr wrap="square">
            <a:spAutoFit/>
          </a:bodyPr>
          <a:lstStyle/>
          <a:p>
            <a:r>
              <a:rPr lang="pt-BR" dirty="0" err="1">
                <a:solidFill>
                  <a:prstClr val="black"/>
                </a:solidFill>
              </a:rPr>
              <a:t>Nohara</a:t>
            </a:r>
            <a:r>
              <a:rPr lang="pt-BR" dirty="0">
                <a:solidFill>
                  <a:prstClr val="black"/>
                </a:solidFill>
              </a:rPr>
              <a:t>, Irene Patrícia. Direito administrativo / Irene Patrícia </a:t>
            </a:r>
            <a:r>
              <a:rPr lang="pt-BR" dirty="0" err="1">
                <a:solidFill>
                  <a:prstClr val="black"/>
                </a:solidFill>
              </a:rPr>
              <a:t>Nohara</a:t>
            </a:r>
            <a:r>
              <a:rPr lang="pt-BR" dirty="0">
                <a:solidFill>
                  <a:prstClr val="black"/>
                </a:solidFill>
              </a:rPr>
              <a:t>. – 9. ed. – São Paulo: Atlas, 2019.</a:t>
            </a:r>
          </a:p>
        </p:txBody>
      </p:sp>
    </p:spTree>
    <p:extLst>
      <p:ext uri="{BB962C8B-B14F-4D97-AF65-F5344CB8AC3E}">
        <p14:creationId xmlns:p14="http://schemas.microsoft.com/office/powerpoint/2010/main" val="3972239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758606"/>
          </a:xfrm>
          <a:prstGeom prst="rect">
            <a:avLst/>
          </a:prstGeom>
          <a:noFill/>
        </p:spPr>
        <p:txBody>
          <a:bodyPr wrap="square" rtlCol="0">
            <a:spAutoFit/>
          </a:bodyPr>
          <a:lstStyle/>
          <a:p>
            <a:pPr algn="ctr">
              <a:lnSpc>
                <a:spcPct val="115000"/>
              </a:lnSpc>
              <a:spcAft>
                <a:spcPts val="1000"/>
              </a:spcAft>
            </a:pPr>
            <a:r>
              <a:rPr lang="pt-BR" sz="4000" dirty="0"/>
              <a:t> Ouvidoria: Canal de Controle e Cidadania</a:t>
            </a:r>
            <a:endParaRPr lang="pt-BR" sz="3800" dirty="0">
              <a:latin typeface="Arial Black" panose="020B0A04020102020204" pitchFamily="34" charset="0"/>
            </a:endParaRPr>
          </a:p>
        </p:txBody>
      </p:sp>
      <p:pic>
        <p:nvPicPr>
          <p:cNvPr id="4" name="Imagem 3" descr="sistema de controle interno.jpg"/>
          <p:cNvPicPr>
            <a:picLocks noChangeAspect="1"/>
          </p:cNvPicPr>
          <p:nvPr/>
        </p:nvPicPr>
        <p:blipFill>
          <a:blip r:embed="rId3" cstate="print"/>
          <a:stretch>
            <a:fillRect/>
          </a:stretch>
        </p:blipFill>
        <p:spPr>
          <a:xfrm>
            <a:off x="1254035" y="1858191"/>
            <a:ext cx="9522823" cy="4653643"/>
          </a:xfrm>
          <a:prstGeom prst="rect">
            <a:avLst/>
          </a:prstGeom>
        </p:spPr>
      </p:pic>
    </p:spTree>
    <p:extLst>
      <p:ext uri="{BB962C8B-B14F-4D97-AF65-F5344CB8AC3E}">
        <p14:creationId xmlns:p14="http://schemas.microsoft.com/office/powerpoint/2010/main" val="3319669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400" dirty="0"/>
              <a:t>Tema 832</a:t>
            </a:r>
            <a:endParaRPr lang="pt-BR" dirty="0"/>
          </a:p>
        </p:txBody>
      </p:sp>
      <p:sp>
        <p:nvSpPr>
          <p:cNvPr id="3" name="Espaço Reservado para Conteúdo 2"/>
          <p:cNvSpPr>
            <a:spLocks noGrp="1"/>
          </p:cNvSpPr>
          <p:nvPr>
            <p:ph idx="1"/>
          </p:nvPr>
        </p:nvSpPr>
        <p:spPr>
          <a:xfrm>
            <a:off x="838200" y="1440874"/>
            <a:ext cx="10515600" cy="4736090"/>
          </a:xfrm>
        </p:spPr>
        <p:txBody>
          <a:bodyPr>
            <a:noAutofit/>
          </a:bodyPr>
          <a:lstStyle/>
          <a:p>
            <a:pPr marL="0" indent="0" algn="just">
              <a:buNone/>
            </a:pPr>
            <a:r>
              <a:rPr lang="pt-BR" sz="3000" dirty="0"/>
              <a:t>Tema 832 do STF Direito da Vereança =&gt; Acesso à Informação REC. EXTRAORDINÁRIO 865.401/MG. </a:t>
            </a:r>
          </a:p>
          <a:p>
            <a:pPr marL="0" indent="0" algn="just">
              <a:buNone/>
            </a:pPr>
            <a:r>
              <a:rPr lang="pt-BR" sz="3000" dirty="0"/>
              <a:t>Rel. Min. Dias Toffoli. Direito Constitucional. Direito fundamental de acesso à informação de interesse coletivo ou geral. Recurso extraordinário que se funda na violação do art. 5º, inciso XXXIII, da Constituição Federal. </a:t>
            </a:r>
            <a:r>
              <a:rPr lang="pt-BR" sz="3000" b="1" u="sng" dirty="0"/>
              <a:t>Pedido de vereador, como parlamentar e cidadão</a:t>
            </a:r>
            <a:r>
              <a:rPr lang="pt-BR" sz="3000" u="sng" dirty="0"/>
              <a:t>,</a:t>
            </a:r>
            <a:r>
              <a:rPr lang="pt-BR" sz="3000" dirty="0"/>
              <a:t> formulado diretamente ao chefe do Poder Executivo solicitando informações e documentos sobre a gestão municipal. </a:t>
            </a:r>
            <a:r>
              <a:rPr lang="pt-BR" sz="3000" b="1" u="sng" dirty="0"/>
              <a:t>Pleito indeferido</a:t>
            </a:r>
            <a:r>
              <a:rPr lang="pt-BR" sz="3000" dirty="0"/>
              <a:t>. Invocação do direito fundamental de acesso à informação, do dever do poder público de transparência e dos princípios republicano e da publicidade.</a:t>
            </a:r>
          </a:p>
        </p:txBody>
      </p:sp>
    </p:spTree>
    <p:extLst>
      <p:ext uri="{BB962C8B-B14F-4D97-AF65-F5344CB8AC3E}">
        <p14:creationId xmlns:p14="http://schemas.microsoft.com/office/powerpoint/2010/main" val="4100387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Tese fixada no </a:t>
            </a:r>
            <a:r>
              <a:rPr lang="pt-BR" sz="4400" dirty="0"/>
              <a:t>Tema 832</a:t>
            </a:r>
            <a:endParaRPr lang="pt-BR" dirty="0"/>
          </a:p>
        </p:txBody>
      </p:sp>
      <p:sp>
        <p:nvSpPr>
          <p:cNvPr id="3" name="Espaço Reservado para Conteúdo 2"/>
          <p:cNvSpPr>
            <a:spLocks noGrp="1"/>
          </p:cNvSpPr>
          <p:nvPr>
            <p:ph idx="1"/>
          </p:nvPr>
        </p:nvSpPr>
        <p:spPr>
          <a:xfrm>
            <a:off x="838200" y="1440873"/>
            <a:ext cx="10515600" cy="5227345"/>
          </a:xfrm>
        </p:spPr>
        <p:txBody>
          <a:bodyPr>
            <a:noAutofit/>
          </a:bodyPr>
          <a:lstStyle/>
          <a:p>
            <a:pPr marL="0" indent="0" algn="just">
              <a:buNone/>
            </a:pPr>
            <a:r>
              <a:rPr lang="pt-BR" sz="3600" dirty="0"/>
              <a:t>“O parlamentar, na condição de cidadão, pode exercer plenamente seu direito fundamental de acesso a informações de interesse pessoal ou coletivo, nos termos do art. 5º, inciso XXXIII, da </a:t>
            </a:r>
            <a:r>
              <a:rPr lang="pt-BR" sz="3600" dirty="0" err="1"/>
              <a:t>CFe</a:t>
            </a:r>
            <a:r>
              <a:rPr lang="pt-BR" sz="3600" dirty="0"/>
              <a:t> das normas de regência desse direito”.</a:t>
            </a:r>
          </a:p>
        </p:txBody>
      </p:sp>
      <p:pic>
        <p:nvPicPr>
          <p:cNvPr id="5" name="Imagem 4">
            <a:extLst>
              <a:ext uri="{FF2B5EF4-FFF2-40B4-BE49-F238E27FC236}">
                <a16:creationId xmlns:a16="http://schemas.microsoft.com/office/drawing/2014/main" xmlns="" id="{9708CCA8-1C08-FEC5-93E6-6E19B637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275" y="3684522"/>
            <a:ext cx="2752725" cy="3173478"/>
          </a:xfrm>
          <a:prstGeom prst="rect">
            <a:avLst/>
          </a:prstGeom>
        </p:spPr>
      </p:pic>
      <p:sp>
        <p:nvSpPr>
          <p:cNvPr id="7" name="CaixaDeTexto 6">
            <a:extLst>
              <a:ext uri="{FF2B5EF4-FFF2-40B4-BE49-F238E27FC236}">
                <a16:creationId xmlns:a16="http://schemas.microsoft.com/office/drawing/2014/main" xmlns="" id="{2C311DD1-240D-F02F-ED91-F507910AE154}"/>
              </a:ext>
            </a:extLst>
          </p:cNvPr>
          <p:cNvSpPr txBox="1"/>
          <p:nvPr/>
        </p:nvSpPr>
        <p:spPr>
          <a:xfrm>
            <a:off x="9439275" y="6304002"/>
            <a:ext cx="2752725" cy="553998"/>
          </a:xfrm>
          <a:prstGeom prst="rect">
            <a:avLst/>
          </a:prstGeom>
          <a:noFill/>
        </p:spPr>
        <p:txBody>
          <a:bodyPr wrap="square">
            <a:spAutoFit/>
          </a:bodyPr>
          <a:lstStyle/>
          <a:p>
            <a:pPr>
              <a:defRPr/>
            </a:pPr>
            <a:r>
              <a:rPr lang="pt-BR" sz="1000" dirty="0">
                <a:solidFill>
                  <a:prstClr val="black"/>
                </a:solidFill>
              </a:rPr>
              <a:t>https://www.camaramedianeira.pr.gov.br/noticia/1108/e-responsabilidade-do-vereador-fiscalizar-e-controlar-as-contas-publicas</a:t>
            </a:r>
          </a:p>
        </p:txBody>
      </p:sp>
    </p:spTree>
    <p:extLst>
      <p:ext uri="{BB962C8B-B14F-4D97-AF65-F5344CB8AC3E}">
        <p14:creationId xmlns:p14="http://schemas.microsoft.com/office/powerpoint/2010/main" val="1114758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6990" y="789739"/>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Como agir em caso de omissão (gov. Federal)</a:t>
            </a:r>
          </a:p>
        </p:txBody>
      </p:sp>
      <p:pic>
        <p:nvPicPr>
          <p:cNvPr id="4" name="Imagem 3">
            <a:extLst>
              <a:ext uri="{FF2B5EF4-FFF2-40B4-BE49-F238E27FC236}">
                <a16:creationId xmlns:a16="http://schemas.microsoft.com/office/drawing/2014/main" xmlns="" id="{077778F8-AA4D-1292-BF69-32756A6C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330" y="1374514"/>
            <a:ext cx="5839097" cy="5000160"/>
          </a:xfrm>
          <a:prstGeom prst="rect">
            <a:avLst/>
          </a:prstGeom>
        </p:spPr>
      </p:pic>
      <p:sp>
        <p:nvSpPr>
          <p:cNvPr id="6" name="CaixaDeTexto 5">
            <a:extLst>
              <a:ext uri="{FF2B5EF4-FFF2-40B4-BE49-F238E27FC236}">
                <a16:creationId xmlns:a16="http://schemas.microsoft.com/office/drawing/2014/main" xmlns="" id="{E0F9ACD9-CF75-9CA9-F337-6E7C8BCCD229}"/>
              </a:ext>
            </a:extLst>
          </p:cNvPr>
          <p:cNvSpPr txBox="1"/>
          <p:nvPr/>
        </p:nvSpPr>
        <p:spPr>
          <a:xfrm>
            <a:off x="6098178" y="5934670"/>
            <a:ext cx="6093822" cy="923330"/>
          </a:xfrm>
          <a:prstGeom prst="rect">
            <a:avLst/>
          </a:prstGeom>
          <a:noFill/>
        </p:spPr>
        <p:txBody>
          <a:bodyPr wrap="square">
            <a:spAutoFit/>
          </a:bodyPr>
          <a:lstStyle/>
          <a:p>
            <a:r>
              <a:rPr lang="pt-BR" dirty="0">
                <a:solidFill>
                  <a:prstClr val="black"/>
                </a:solidFill>
              </a:rPr>
              <a:t>Fonte: https://mooc41.escolavirtual.gov.br/pluginfile.php/2743552/mod_book/chapter/107475/img_15_separada.png</a:t>
            </a:r>
          </a:p>
        </p:txBody>
      </p:sp>
    </p:spTree>
    <p:extLst>
      <p:ext uri="{BB962C8B-B14F-4D97-AF65-F5344CB8AC3E}">
        <p14:creationId xmlns:p14="http://schemas.microsoft.com/office/powerpoint/2010/main" val="1647524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94468" y="672839"/>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Como agir em caso de indeferimento (gov. Federal)</a:t>
            </a:r>
          </a:p>
        </p:txBody>
      </p:sp>
      <p:sp>
        <p:nvSpPr>
          <p:cNvPr id="6" name="CaixaDeTexto 5">
            <a:extLst>
              <a:ext uri="{FF2B5EF4-FFF2-40B4-BE49-F238E27FC236}">
                <a16:creationId xmlns:a16="http://schemas.microsoft.com/office/drawing/2014/main" xmlns="" id="{E0F9ACD9-CF75-9CA9-F337-6E7C8BCCD229}"/>
              </a:ext>
            </a:extLst>
          </p:cNvPr>
          <p:cNvSpPr txBox="1"/>
          <p:nvPr/>
        </p:nvSpPr>
        <p:spPr>
          <a:xfrm>
            <a:off x="7634376" y="5934670"/>
            <a:ext cx="4557623" cy="923330"/>
          </a:xfrm>
          <a:prstGeom prst="rect">
            <a:avLst/>
          </a:prstGeom>
          <a:noFill/>
        </p:spPr>
        <p:txBody>
          <a:bodyPr wrap="square">
            <a:spAutoFit/>
          </a:bodyPr>
          <a:lstStyle/>
          <a:p>
            <a:r>
              <a:rPr lang="pt-BR" dirty="0">
                <a:solidFill>
                  <a:prstClr val="black"/>
                </a:solidFill>
              </a:rPr>
              <a:t>Fonte: https://mooc41.escolavirtual.gov.br/mod/book/view.php?id=104639&amp;chapterid=107470</a:t>
            </a:r>
          </a:p>
        </p:txBody>
      </p:sp>
      <p:pic>
        <p:nvPicPr>
          <p:cNvPr id="5" name="Imagem 4">
            <a:extLst>
              <a:ext uri="{FF2B5EF4-FFF2-40B4-BE49-F238E27FC236}">
                <a16:creationId xmlns:a16="http://schemas.microsoft.com/office/drawing/2014/main" xmlns="" id="{AFB278E9-CF8E-F6A5-9D63-12122D3BB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282" y="1257614"/>
            <a:ext cx="3329795" cy="5600386"/>
          </a:xfrm>
          <a:prstGeom prst="rect">
            <a:avLst/>
          </a:prstGeom>
        </p:spPr>
      </p:pic>
    </p:spTree>
    <p:extLst>
      <p:ext uri="{BB962C8B-B14F-4D97-AF65-F5344CB8AC3E}">
        <p14:creationId xmlns:p14="http://schemas.microsoft.com/office/powerpoint/2010/main" val="820437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646331"/>
          </a:xfrm>
          <a:prstGeom prst="rect">
            <a:avLst/>
          </a:prstGeom>
          <a:noFill/>
        </p:spPr>
        <p:txBody>
          <a:bodyPr wrap="square" rtlCol="0">
            <a:spAutoFit/>
          </a:bodyPr>
          <a:lstStyle/>
          <a:p>
            <a:pPr algn="ctr"/>
            <a:r>
              <a:rPr lang="pt-BR" sz="3600" b="1" dirty="0">
                <a:solidFill>
                  <a:prstClr val="black"/>
                </a:solidFill>
                <a:latin typeface="Arial" panose="020B0604020202020204" pitchFamily="34" charset="0"/>
                <a:cs typeface="Arial" panose="020B0604020202020204" pitchFamily="34" charset="0"/>
              </a:rPr>
              <a:t>Recusas justificáveis - </a:t>
            </a:r>
            <a:r>
              <a:rPr lang="pt-BR" sz="3600" b="1" dirty="0">
                <a:solidFill>
                  <a:srgbClr val="1D2125"/>
                </a:solidFill>
                <a:highlight>
                  <a:srgbClr val="FFFFFF"/>
                </a:highlight>
                <a:latin typeface="Arial" panose="020B0604020202020204" pitchFamily="34" charset="0"/>
                <a:cs typeface="Arial" panose="020B0604020202020204" pitchFamily="34" charset="0"/>
              </a:rPr>
              <a:t>Decreto nº 7.724/2012</a:t>
            </a:r>
            <a:endParaRPr lang="pt-BR" sz="4200" b="1" dirty="0">
              <a:solidFill>
                <a:prstClr val="black"/>
              </a:solidFill>
              <a:latin typeface="Arial" panose="020B0604020202020204" pitchFamily="34" charset="0"/>
              <a:cs typeface="Arial" panose="020B0604020202020204" pitchFamily="34" charset="0"/>
            </a:endParaRP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1439" y="1679337"/>
            <a:ext cx="5436836" cy="4567414"/>
          </a:xfrm>
        </p:spPr>
        <p:txBody>
          <a:bodyPr>
            <a:noAutofit/>
          </a:bodyPr>
          <a:lstStyle/>
          <a:p>
            <a:pPr algn="just">
              <a:lnSpc>
                <a:spcPct val="110000"/>
              </a:lnSpc>
              <a:spcBef>
                <a:spcPts val="0"/>
              </a:spcBef>
            </a:pPr>
            <a:r>
              <a:rPr lang="pt-BR" sz="2400" b="1" i="0" u="sng" dirty="0">
                <a:effectLst/>
                <a:highlight>
                  <a:srgbClr val="FFFFFF"/>
                </a:highlight>
                <a:latin typeface="Georama"/>
              </a:rPr>
              <a:t>PEDIDO GENÉRICO</a:t>
            </a:r>
            <a:r>
              <a:rPr lang="pt-BR" sz="2400" b="0" i="0" dirty="0">
                <a:effectLst/>
                <a:highlight>
                  <a:srgbClr val="FFFFFF"/>
                </a:highlight>
                <a:latin typeface="Georama"/>
              </a:rPr>
              <a:t>: Um pedido de acesso à informação, para ser atendido e considerado como válido, </a:t>
            </a:r>
            <a:r>
              <a:rPr lang="pt-BR" sz="2400" b="1" i="0" u="sng" dirty="0">
                <a:effectLst/>
                <a:highlight>
                  <a:srgbClr val="FFFFFF"/>
                </a:highlight>
                <a:latin typeface="Georama"/>
              </a:rPr>
              <a:t>deve permitir que a Administração identifique a informação que interessa ao cidadão</a:t>
            </a:r>
            <a:r>
              <a:rPr lang="pt-BR" sz="2400" b="0" i="0" dirty="0">
                <a:effectLst/>
                <a:highlight>
                  <a:srgbClr val="FFFFFF"/>
                </a:highlight>
                <a:latin typeface="Georama"/>
              </a:rPr>
              <a:t>. No entanto, alguns cidadãos, quando realizam seus pedidos de acesso à informação, não os descrevem de forma delimitada e geram diversas dúvidas</a:t>
            </a:r>
          </a:p>
          <a:p>
            <a:pPr>
              <a:lnSpc>
                <a:spcPct val="110000"/>
              </a:lnSpc>
              <a:spcBef>
                <a:spcPts val="0"/>
              </a:spcBef>
            </a:pPr>
            <a:endParaRPr lang="pt-BR" sz="2400" dirty="0"/>
          </a:p>
        </p:txBody>
      </p:sp>
      <p:pic>
        <p:nvPicPr>
          <p:cNvPr id="10" name="Imagem 9">
            <a:extLst>
              <a:ext uri="{FF2B5EF4-FFF2-40B4-BE49-F238E27FC236}">
                <a16:creationId xmlns:a16="http://schemas.microsoft.com/office/drawing/2014/main" xmlns="" id="{5FF4DD78-7455-52E0-0E5A-417B355EA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671" y="1409837"/>
            <a:ext cx="6229851" cy="5160079"/>
          </a:xfrm>
          <a:prstGeom prst="rect">
            <a:avLst/>
          </a:prstGeom>
        </p:spPr>
      </p:pic>
      <p:sp>
        <p:nvSpPr>
          <p:cNvPr id="12" name="CaixaDeTexto 11">
            <a:extLst>
              <a:ext uri="{FF2B5EF4-FFF2-40B4-BE49-F238E27FC236}">
                <a16:creationId xmlns:a16="http://schemas.microsoft.com/office/drawing/2014/main" xmlns="" id="{12E56F85-4795-1EAF-94E1-168A9B0B3E0E}"/>
              </a:ext>
            </a:extLst>
          </p:cNvPr>
          <p:cNvSpPr txBox="1"/>
          <p:nvPr/>
        </p:nvSpPr>
        <p:spPr>
          <a:xfrm>
            <a:off x="1438" y="6246751"/>
            <a:ext cx="6094562" cy="646331"/>
          </a:xfrm>
          <a:prstGeom prst="rect">
            <a:avLst/>
          </a:prstGeom>
          <a:noFill/>
        </p:spPr>
        <p:txBody>
          <a:bodyPr wrap="square">
            <a:spAutoFit/>
          </a:bodyPr>
          <a:lstStyle/>
          <a:p>
            <a:r>
              <a:rPr lang="pt-BR" dirty="0">
                <a:solidFill>
                  <a:prstClr val="black"/>
                </a:solidFill>
              </a:rPr>
              <a:t>https://mooc41.escolavirtual.gov.br/mod/book/view.php?id=104642&amp;chapterid=107501</a:t>
            </a:r>
          </a:p>
        </p:txBody>
      </p:sp>
    </p:spTree>
    <p:extLst>
      <p:ext uri="{BB962C8B-B14F-4D97-AF65-F5344CB8AC3E}">
        <p14:creationId xmlns:p14="http://schemas.microsoft.com/office/powerpoint/2010/main" val="4093720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646331"/>
          </a:xfrm>
          <a:prstGeom prst="rect">
            <a:avLst/>
          </a:prstGeom>
          <a:noFill/>
        </p:spPr>
        <p:txBody>
          <a:bodyPr wrap="square" rtlCol="0">
            <a:spAutoFit/>
          </a:bodyPr>
          <a:lstStyle/>
          <a:p>
            <a:pPr algn="ctr"/>
            <a:r>
              <a:rPr lang="pt-BR" sz="3600" b="1" dirty="0">
                <a:solidFill>
                  <a:prstClr val="black"/>
                </a:solidFill>
                <a:latin typeface="Arial" panose="020B0604020202020204" pitchFamily="34" charset="0"/>
                <a:cs typeface="Arial" panose="020B0604020202020204" pitchFamily="34" charset="0"/>
              </a:rPr>
              <a:t>Recusas justificáveis - </a:t>
            </a:r>
            <a:r>
              <a:rPr lang="pt-BR" sz="3600" b="1" dirty="0">
                <a:solidFill>
                  <a:srgbClr val="1D2125"/>
                </a:solidFill>
                <a:highlight>
                  <a:srgbClr val="FFFFFF"/>
                </a:highlight>
                <a:latin typeface="Arial" panose="020B0604020202020204" pitchFamily="34" charset="0"/>
                <a:cs typeface="Arial" panose="020B0604020202020204" pitchFamily="34" charset="0"/>
              </a:rPr>
              <a:t>Decreto nº 7.724/2012</a:t>
            </a:r>
            <a:endParaRPr lang="pt-BR" sz="4200" b="1" dirty="0">
              <a:solidFill>
                <a:prstClr val="black"/>
              </a:solidFill>
              <a:latin typeface="Arial" panose="020B0604020202020204" pitchFamily="34" charset="0"/>
              <a:cs typeface="Arial" panose="020B0604020202020204" pitchFamily="34" charset="0"/>
            </a:endParaRP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58792" y="1370928"/>
            <a:ext cx="5837207" cy="4659747"/>
          </a:xfrm>
        </p:spPr>
        <p:txBody>
          <a:bodyPr>
            <a:noAutofit/>
          </a:bodyPr>
          <a:lstStyle/>
          <a:p>
            <a:pPr algn="just">
              <a:lnSpc>
                <a:spcPct val="120000"/>
              </a:lnSpc>
              <a:spcBef>
                <a:spcPts val="0"/>
              </a:spcBef>
            </a:pPr>
            <a:r>
              <a:rPr lang="pt-BR" sz="2000" b="1" i="0" u="sng" dirty="0">
                <a:effectLst/>
                <a:highlight>
                  <a:srgbClr val="FFFFFF"/>
                </a:highlight>
                <a:latin typeface="Georama"/>
              </a:rPr>
              <a:t>PEDIDO DESPROPORCIONAL</a:t>
            </a:r>
            <a:r>
              <a:rPr lang="pt-BR" sz="2000" i="0" dirty="0">
                <a:effectLst/>
                <a:highlight>
                  <a:srgbClr val="FFFFFF"/>
                </a:highlight>
                <a:latin typeface="Georama"/>
              </a:rPr>
              <a:t>: Um pedido de acesso à informação, para ser atendido, também </a:t>
            </a:r>
            <a:r>
              <a:rPr lang="pt-BR" sz="2000" b="1" i="0" u="sng" dirty="0">
                <a:effectLst/>
                <a:highlight>
                  <a:srgbClr val="FFFFFF"/>
                </a:highlight>
                <a:latin typeface="Georama"/>
              </a:rPr>
              <a:t>não deve comprometer significativamente a realização das atividades rotineiras da instituição requerida</a:t>
            </a:r>
            <a:r>
              <a:rPr lang="pt-BR" sz="2000" i="0" dirty="0">
                <a:effectLst/>
                <a:highlight>
                  <a:srgbClr val="FFFFFF"/>
                </a:highlight>
                <a:latin typeface="Georama"/>
              </a:rPr>
              <a:t>, acarretando prejuízo injustificado aos direitos de outros solicitantes.</a:t>
            </a:r>
          </a:p>
          <a:p>
            <a:pPr algn="just">
              <a:lnSpc>
                <a:spcPct val="120000"/>
              </a:lnSpc>
              <a:spcBef>
                <a:spcPts val="0"/>
              </a:spcBef>
            </a:pPr>
            <a:r>
              <a:rPr lang="pt-BR" sz="2000" i="0" dirty="0" smtClean="0">
                <a:effectLst/>
                <a:highlight>
                  <a:srgbClr val="FFFFFF"/>
                </a:highlight>
                <a:latin typeface="Georama"/>
              </a:rPr>
              <a:t>O </a:t>
            </a:r>
            <a:r>
              <a:rPr lang="pt-BR" sz="2000" i="0" dirty="0">
                <a:effectLst/>
                <a:highlight>
                  <a:srgbClr val="FFFFFF"/>
                </a:highlight>
                <a:latin typeface="Georama"/>
              </a:rPr>
              <a:t>pedido desproporcional pode ser entendido como a possibilidade de que uma única demanda, em decorrência da sua dimensão, inviabilize o trabalho de toda uma unidade do órgão ou da entidade pública por um período considerável</a:t>
            </a:r>
            <a:r>
              <a:rPr lang="pt-BR" sz="2000" i="0" dirty="0" smtClean="0">
                <a:effectLst/>
                <a:highlight>
                  <a:srgbClr val="FFFFFF"/>
                </a:highlight>
                <a:latin typeface="Georama"/>
              </a:rPr>
              <a:t>.</a:t>
            </a:r>
            <a:endParaRPr lang="pt-BR" sz="2000" dirty="0"/>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1514226" y="6431227"/>
            <a:ext cx="10113665" cy="369332"/>
          </a:xfrm>
          <a:prstGeom prst="rect">
            <a:avLst/>
          </a:prstGeom>
          <a:noFill/>
        </p:spPr>
        <p:txBody>
          <a:bodyPr wrap="square">
            <a:spAutoFit/>
          </a:bodyPr>
          <a:lstStyle/>
          <a:p>
            <a:r>
              <a:rPr lang="pt-BR" dirty="0">
                <a:solidFill>
                  <a:prstClr val="black"/>
                </a:solidFill>
              </a:rPr>
              <a:t>https://mooc41.escolavirtual.gov.br/mod/book/view.php?id=104642&amp;chapterid=107502</a:t>
            </a:r>
          </a:p>
        </p:txBody>
      </p:sp>
      <p:pic>
        <p:nvPicPr>
          <p:cNvPr id="4" name="Imagem 3">
            <a:extLst>
              <a:ext uri="{FF2B5EF4-FFF2-40B4-BE49-F238E27FC236}">
                <a16:creationId xmlns:a16="http://schemas.microsoft.com/office/drawing/2014/main" xmlns="" id="{E0A1E44B-DE06-4254-B63B-9BE2CBD7E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79337"/>
            <a:ext cx="6254253" cy="4628147"/>
          </a:xfrm>
          <a:prstGeom prst="rect">
            <a:avLst/>
          </a:prstGeom>
        </p:spPr>
      </p:pic>
    </p:spTree>
    <p:extLst>
      <p:ext uri="{BB962C8B-B14F-4D97-AF65-F5344CB8AC3E}">
        <p14:creationId xmlns:p14="http://schemas.microsoft.com/office/powerpoint/2010/main" val="2697453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646331"/>
          </a:xfrm>
          <a:prstGeom prst="rect">
            <a:avLst/>
          </a:prstGeom>
          <a:noFill/>
        </p:spPr>
        <p:txBody>
          <a:bodyPr wrap="square" rtlCol="0">
            <a:spAutoFit/>
          </a:bodyPr>
          <a:lstStyle/>
          <a:p>
            <a:pPr algn="ctr"/>
            <a:r>
              <a:rPr lang="pt-BR" sz="3600" b="1" dirty="0">
                <a:solidFill>
                  <a:prstClr val="black"/>
                </a:solidFill>
                <a:latin typeface="Arial" panose="020B0604020202020204" pitchFamily="34" charset="0"/>
                <a:cs typeface="Arial" panose="020B0604020202020204" pitchFamily="34" charset="0"/>
              </a:rPr>
              <a:t>Recusas justificáveis - </a:t>
            </a:r>
            <a:r>
              <a:rPr lang="pt-BR" sz="3600" b="1" dirty="0">
                <a:solidFill>
                  <a:srgbClr val="1D2125"/>
                </a:solidFill>
                <a:highlight>
                  <a:srgbClr val="FFFFFF"/>
                </a:highlight>
                <a:latin typeface="Arial" panose="020B0604020202020204" pitchFamily="34" charset="0"/>
                <a:cs typeface="Arial" panose="020B0604020202020204" pitchFamily="34" charset="0"/>
              </a:rPr>
              <a:t>Decreto nº 7.724/2012</a:t>
            </a:r>
            <a:endParaRPr lang="pt-BR" sz="4200" b="1" dirty="0">
              <a:solidFill>
                <a:prstClr val="black"/>
              </a:solidFill>
              <a:latin typeface="Arial" panose="020B0604020202020204" pitchFamily="34" charset="0"/>
              <a:cs typeface="Arial" panose="020B0604020202020204" pitchFamily="34" charset="0"/>
            </a:endParaRP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58792" y="1679337"/>
            <a:ext cx="5837207" cy="4351338"/>
          </a:xfrm>
        </p:spPr>
        <p:txBody>
          <a:bodyPr>
            <a:normAutofit fontScale="70000" lnSpcReduction="20000"/>
          </a:bodyPr>
          <a:lstStyle/>
          <a:p>
            <a:pPr algn="just">
              <a:lnSpc>
                <a:spcPct val="120000"/>
              </a:lnSpc>
              <a:spcBef>
                <a:spcPts val="0"/>
              </a:spcBef>
            </a:pPr>
            <a:r>
              <a:rPr lang="pt-BR" b="1" i="0" u="sng" dirty="0">
                <a:effectLst/>
                <a:highlight>
                  <a:srgbClr val="FFFFFF"/>
                </a:highlight>
                <a:latin typeface="Georama"/>
              </a:rPr>
              <a:t>PEDIDO DESARRAZOADO - </a:t>
            </a:r>
            <a:r>
              <a:rPr lang="pt-BR" i="0" dirty="0">
                <a:effectLst/>
                <a:highlight>
                  <a:srgbClr val="FFFFFF"/>
                </a:highlight>
                <a:latin typeface="Georama"/>
              </a:rPr>
              <a:t>É aquele que não encontra amparo nos objetivos da LAI e tampouco nos seus dispositivos legais, nem nas garantias fundamentais previstas na Constituição. É um pedido que se caracteriza pela desconformidade com os interesses públicos do Estado em prol da sociedade, como a segurança pública, a celeridade e a economicidade da Administração Pública. </a:t>
            </a:r>
          </a:p>
          <a:p>
            <a:pPr algn="just">
              <a:lnSpc>
                <a:spcPct val="120000"/>
              </a:lnSpc>
              <a:spcBef>
                <a:spcPts val="0"/>
              </a:spcBef>
            </a:pPr>
            <a:r>
              <a:rPr lang="pt-BR" sz="2900" i="0" dirty="0">
                <a:effectLst/>
                <a:highlight>
                  <a:srgbClr val="FFFFFF"/>
                </a:highlight>
                <a:latin typeface="Georama"/>
              </a:rPr>
              <a:t>Não é possível caracterizar como desarrazoado o pedido avaliando-se a motivação do solicitante</a:t>
            </a:r>
            <a:r>
              <a:rPr lang="pt-BR" sz="2900" i="0" dirty="0" smtClean="0">
                <a:effectLst/>
                <a:highlight>
                  <a:srgbClr val="FFFFFF"/>
                </a:highlight>
                <a:latin typeface="Georama"/>
              </a:rPr>
              <a:t>.</a:t>
            </a:r>
            <a:endParaRPr lang="pt-BR" dirty="0"/>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1438" y="6246751"/>
            <a:ext cx="6094562" cy="646331"/>
          </a:xfrm>
          <a:prstGeom prst="rect">
            <a:avLst/>
          </a:prstGeom>
          <a:noFill/>
        </p:spPr>
        <p:txBody>
          <a:bodyPr wrap="square">
            <a:spAutoFit/>
          </a:bodyPr>
          <a:lstStyle/>
          <a:p>
            <a:r>
              <a:rPr lang="pt-BR" dirty="0">
                <a:solidFill>
                  <a:prstClr val="black"/>
                </a:solidFill>
              </a:rPr>
              <a:t>https://mooc41.escolavirtual.gov.br/mod/book/view.php?id=104642&amp;chapterid=107490</a:t>
            </a:r>
          </a:p>
        </p:txBody>
      </p:sp>
      <p:pic>
        <p:nvPicPr>
          <p:cNvPr id="5" name="Imagem 4">
            <a:extLst>
              <a:ext uri="{FF2B5EF4-FFF2-40B4-BE49-F238E27FC236}">
                <a16:creationId xmlns:a16="http://schemas.microsoft.com/office/drawing/2014/main" xmlns="" id="{97AE587B-E72F-CB44-E594-C5E12885E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138" y="1622353"/>
            <a:ext cx="5037221" cy="4372972"/>
          </a:xfrm>
          <a:prstGeom prst="rect">
            <a:avLst/>
          </a:prstGeom>
        </p:spPr>
      </p:pic>
    </p:spTree>
    <p:extLst>
      <p:ext uri="{BB962C8B-B14F-4D97-AF65-F5344CB8AC3E}">
        <p14:creationId xmlns:p14="http://schemas.microsoft.com/office/powerpoint/2010/main" val="2378114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646331"/>
          </a:xfrm>
          <a:prstGeom prst="rect">
            <a:avLst/>
          </a:prstGeom>
          <a:noFill/>
        </p:spPr>
        <p:txBody>
          <a:bodyPr wrap="square" rtlCol="0">
            <a:spAutoFit/>
          </a:bodyPr>
          <a:lstStyle/>
          <a:p>
            <a:pPr algn="ctr"/>
            <a:r>
              <a:rPr lang="pt-BR" sz="3600" b="1" dirty="0">
                <a:solidFill>
                  <a:prstClr val="black"/>
                </a:solidFill>
                <a:latin typeface="Arial" panose="020B0604020202020204" pitchFamily="34" charset="0"/>
                <a:cs typeface="Arial" panose="020B0604020202020204" pitchFamily="34" charset="0"/>
              </a:rPr>
              <a:t>Informação inexistente</a:t>
            </a:r>
            <a:endParaRPr lang="pt-BR" sz="4200" b="1" dirty="0">
              <a:solidFill>
                <a:prstClr val="black"/>
              </a:solidFill>
              <a:latin typeface="Arial" panose="020B0604020202020204" pitchFamily="34" charset="0"/>
              <a:cs typeface="Arial" panose="020B0604020202020204" pitchFamily="34" charset="0"/>
            </a:endParaRP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58792" y="2886891"/>
            <a:ext cx="7030282" cy="3566158"/>
          </a:xfrm>
        </p:spPr>
        <p:txBody>
          <a:bodyPr>
            <a:noAutofit/>
          </a:bodyPr>
          <a:lstStyle/>
          <a:p>
            <a:pPr marL="0" indent="0" algn="ctr">
              <a:buNone/>
            </a:pPr>
            <a:r>
              <a:rPr lang="pt-BR" sz="2000" b="0" i="0" dirty="0">
                <a:effectLst/>
                <a:highlight>
                  <a:srgbClr val="FFFFFF"/>
                </a:highlight>
                <a:latin typeface="Arial" panose="020B0604020202020204" pitchFamily="34" charset="0"/>
                <a:cs typeface="Arial" panose="020B0604020202020204" pitchFamily="34" charset="0"/>
              </a:rPr>
              <a:t>Súmula CMRI nº 6/2015</a:t>
            </a:r>
          </a:p>
          <a:p>
            <a:pPr marL="0" indent="0" algn="just">
              <a:buNone/>
            </a:pPr>
            <a:r>
              <a:rPr lang="pt-BR" sz="2000" dirty="0">
                <a:latin typeface="Arial" panose="020B0604020202020204" pitchFamily="34" charset="0"/>
                <a:cs typeface="Arial" panose="020B0604020202020204" pitchFamily="34" charset="0"/>
              </a:rPr>
              <a:t/>
            </a:r>
            <a:br>
              <a:rPr lang="pt-BR" sz="2000" dirty="0">
                <a:latin typeface="Arial" panose="020B0604020202020204" pitchFamily="34" charset="0"/>
                <a:cs typeface="Arial" panose="020B0604020202020204" pitchFamily="34" charset="0"/>
              </a:rPr>
            </a:br>
            <a:r>
              <a:rPr lang="pt-BR" sz="2000" b="0" i="0" dirty="0">
                <a:effectLst/>
                <a:highlight>
                  <a:srgbClr val="FFFFFF"/>
                </a:highlight>
                <a:latin typeface="Arial" panose="020B0604020202020204" pitchFamily="34" charset="0"/>
                <a:cs typeface="Arial" panose="020B0604020202020204" pitchFamily="34" charset="0"/>
              </a:rPr>
              <a:t>"INEXISTÊNCIA DE INFORMAÇÃO - A declaração de inexistência de informação objeto de solicitação constitui resposta de natureza satisfativa; caso a instância recursal verifique a existência da informação ou a possibilidade de sua recuperação ou reconstituição, deverá </a:t>
            </a:r>
            <a:r>
              <a:rPr lang="pt-BR" sz="2000" b="1" i="0" dirty="0">
                <a:effectLst/>
                <a:highlight>
                  <a:srgbClr val="FFFFFF"/>
                </a:highlight>
                <a:latin typeface="Arial" panose="020B0604020202020204" pitchFamily="34" charset="0"/>
                <a:cs typeface="Arial" panose="020B0604020202020204" pitchFamily="34" charset="0"/>
              </a:rPr>
              <a:t>solicitar a recuperação e a consolidação da informação</a:t>
            </a:r>
            <a:r>
              <a:rPr lang="pt-BR" sz="2000" b="0" i="0" dirty="0">
                <a:effectLst/>
                <a:highlight>
                  <a:srgbClr val="FFFFFF"/>
                </a:highlight>
                <a:latin typeface="Arial" panose="020B0604020202020204" pitchFamily="34" charset="0"/>
                <a:cs typeface="Arial" panose="020B0604020202020204" pitchFamily="34" charset="0"/>
              </a:rPr>
              <a:t> ou </a:t>
            </a:r>
            <a:r>
              <a:rPr lang="pt-BR" sz="2000" b="1" i="0" dirty="0">
                <a:effectLst/>
                <a:highlight>
                  <a:srgbClr val="FFFFFF"/>
                </a:highlight>
                <a:latin typeface="Arial" panose="020B0604020202020204" pitchFamily="34" charset="0"/>
                <a:cs typeface="Arial" panose="020B0604020202020204" pitchFamily="34" charset="0"/>
              </a:rPr>
              <a:t>reconstituição dos autos objeto de solicitação</a:t>
            </a:r>
            <a:r>
              <a:rPr lang="pt-BR" sz="2000" b="0" i="0" dirty="0">
                <a:effectLst/>
                <a:highlight>
                  <a:srgbClr val="FFFFFF"/>
                </a:highlight>
                <a:latin typeface="Arial" panose="020B0604020202020204" pitchFamily="34" charset="0"/>
                <a:cs typeface="Arial" panose="020B0604020202020204" pitchFamily="34" charset="0"/>
              </a:rPr>
              <a:t>, sem prejuízo de </a:t>
            </a:r>
            <a:r>
              <a:rPr lang="pt-BR" sz="2000" b="1" i="0" dirty="0">
                <a:effectLst/>
                <a:highlight>
                  <a:srgbClr val="FFFFFF"/>
                </a:highlight>
                <a:latin typeface="Arial" panose="020B0604020202020204" pitchFamily="34" charset="0"/>
                <a:cs typeface="Arial" panose="020B0604020202020204" pitchFamily="34" charset="0"/>
              </a:rPr>
              <a:t>eventuais medidas de apuração de responsabilidade no âmbito do órgão</a:t>
            </a:r>
            <a:r>
              <a:rPr lang="pt-BR" sz="2000" b="0" i="0" dirty="0">
                <a:effectLst/>
                <a:highlight>
                  <a:srgbClr val="FFFFFF"/>
                </a:highlight>
                <a:latin typeface="Arial" panose="020B0604020202020204" pitchFamily="34" charset="0"/>
                <a:cs typeface="Arial" panose="020B0604020202020204" pitchFamily="34" charset="0"/>
              </a:rPr>
              <a:t> ou da entidade em que tenha se verificado sua eliminação irregular ou seu descaminho.”</a:t>
            </a:r>
            <a:endParaRPr lang="pt-BR" sz="2000" dirty="0">
              <a:latin typeface="Arial" panose="020B060402020202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6489323" y="6581001"/>
            <a:ext cx="6094562" cy="276999"/>
          </a:xfrm>
          <a:prstGeom prst="rect">
            <a:avLst/>
          </a:prstGeom>
          <a:noFill/>
        </p:spPr>
        <p:txBody>
          <a:bodyPr wrap="square">
            <a:spAutoFit/>
          </a:bodyPr>
          <a:lstStyle/>
          <a:p>
            <a:r>
              <a:rPr lang="pt-BR" sz="1200" dirty="0">
                <a:solidFill>
                  <a:prstClr val="black"/>
                </a:solidFill>
              </a:rPr>
              <a:t>https://mooc41.escolavirtual.gov.br/mod/book/view.php?id=104642&amp;chapterid=107485</a:t>
            </a:r>
          </a:p>
        </p:txBody>
      </p:sp>
      <p:pic>
        <p:nvPicPr>
          <p:cNvPr id="4" name="Imagem 3">
            <a:extLst>
              <a:ext uri="{FF2B5EF4-FFF2-40B4-BE49-F238E27FC236}">
                <a16:creationId xmlns:a16="http://schemas.microsoft.com/office/drawing/2014/main" xmlns="" id="{D70CEAF2-A272-8C1E-57AA-112AF1B36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988" y="2643049"/>
            <a:ext cx="4786012" cy="3810000"/>
          </a:xfrm>
          <a:prstGeom prst="rect">
            <a:avLst/>
          </a:prstGeom>
        </p:spPr>
      </p:pic>
      <p:sp>
        <p:nvSpPr>
          <p:cNvPr id="7" name="CaixaDeTexto 6">
            <a:extLst>
              <a:ext uri="{FF2B5EF4-FFF2-40B4-BE49-F238E27FC236}">
                <a16:creationId xmlns:a16="http://schemas.microsoft.com/office/drawing/2014/main" xmlns="" id="{2104D035-5CBA-DE5C-2157-6D426E2EE4C3}"/>
              </a:ext>
            </a:extLst>
          </p:cNvPr>
          <p:cNvSpPr txBox="1"/>
          <p:nvPr/>
        </p:nvSpPr>
        <p:spPr>
          <a:xfrm>
            <a:off x="591054" y="1503644"/>
            <a:ext cx="11401778" cy="1107996"/>
          </a:xfrm>
          <a:prstGeom prst="rect">
            <a:avLst/>
          </a:prstGeom>
          <a:noFill/>
        </p:spPr>
        <p:txBody>
          <a:bodyPr wrap="square">
            <a:spAutoFit/>
          </a:bodyPr>
          <a:lstStyle/>
          <a:p>
            <a:pPr algn="just"/>
            <a:r>
              <a:rPr lang="pt-BR" sz="2200" dirty="0">
                <a:solidFill>
                  <a:prstClr val="black"/>
                </a:solidFill>
                <a:highlight>
                  <a:srgbClr val="FFFFFF"/>
                </a:highlight>
                <a:latin typeface="Arial" panose="020B0604020202020204" pitchFamily="34" charset="0"/>
                <a:cs typeface="Arial" panose="020B0604020202020204" pitchFamily="34" charset="0"/>
              </a:rPr>
              <a:t>Ainda que o procedimento da LAI tenha sido desenhado essencialmente para dar acesso a uma informação, nem sempre a informação desejada pelo cidadão existe. Tanto é assim que a lei autoriza a instituição pública a "comunicar que não possui a informação”.</a:t>
            </a:r>
          </a:p>
        </p:txBody>
      </p:sp>
    </p:spTree>
    <p:extLst>
      <p:ext uri="{BB962C8B-B14F-4D97-AF65-F5344CB8AC3E}">
        <p14:creationId xmlns:p14="http://schemas.microsoft.com/office/powerpoint/2010/main" val="54580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553998"/>
          </a:xfrm>
          <a:prstGeom prst="rect">
            <a:avLst/>
          </a:prstGeom>
          <a:noFill/>
        </p:spPr>
        <p:txBody>
          <a:bodyPr wrap="square" rtlCol="0">
            <a:spAutoFit/>
          </a:bodyPr>
          <a:lstStyle/>
          <a:p>
            <a:pPr algn="ctr"/>
            <a:r>
              <a:rPr lang="pt-BR" sz="3000" b="1" dirty="0">
                <a:solidFill>
                  <a:prstClr val="black"/>
                </a:solidFill>
                <a:latin typeface="Arial" panose="020B0604020202020204" pitchFamily="34" charset="0"/>
                <a:cs typeface="Arial" panose="020B0604020202020204" pitchFamily="34" charset="0"/>
              </a:rPr>
              <a:t>Restrições de acesso conforme Decreto nº 7.724/2012</a:t>
            </a: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24286" y="1645920"/>
            <a:ext cx="7030282" cy="4668615"/>
          </a:xfrm>
        </p:spPr>
        <p:txBody>
          <a:bodyPr>
            <a:noAutofit/>
          </a:bodyPr>
          <a:lstStyle/>
          <a:p>
            <a:pPr marL="0" indent="0" algn="l">
              <a:buNone/>
            </a:pPr>
            <a:r>
              <a:rPr lang="pt-BR" sz="2600" b="1" i="0" dirty="0" smtClean="0">
                <a:effectLst/>
                <a:highlight>
                  <a:srgbClr val="FFFFFF"/>
                </a:highlight>
                <a:latin typeface="Arial" panose="020B0604020202020204" pitchFamily="34" charset="0"/>
                <a:cs typeface="Arial" panose="020B0604020202020204" pitchFamily="34" charset="0"/>
              </a:rPr>
              <a:t>SIGILO BANCÁRIO</a:t>
            </a:r>
          </a:p>
          <a:p>
            <a:pPr marL="0" indent="0" algn="just">
              <a:buNone/>
            </a:pPr>
            <a:r>
              <a:rPr lang="pt-BR" sz="2600" dirty="0" smtClean="0">
                <a:latin typeface="Arial" panose="020B0604020202020204" pitchFamily="34" charset="0"/>
                <a:cs typeface="Arial" panose="020B0604020202020204" pitchFamily="34" charset="0"/>
              </a:rPr>
              <a:t/>
            </a:r>
            <a:br>
              <a:rPr lang="pt-BR" sz="2600" dirty="0" smtClean="0">
                <a:latin typeface="Arial" panose="020B0604020202020204" pitchFamily="34" charset="0"/>
                <a:cs typeface="Arial" panose="020B0604020202020204" pitchFamily="34" charset="0"/>
              </a:rPr>
            </a:br>
            <a:r>
              <a:rPr lang="pt-BR" sz="2600" b="0" i="0" dirty="0" smtClean="0">
                <a:effectLst/>
                <a:highlight>
                  <a:srgbClr val="FFFFFF"/>
                </a:highlight>
                <a:latin typeface="Arial" panose="020B0604020202020204" pitchFamily="34" charset="0"/>
                <a:cs typeface="Arial" panose="020B0604020202020204" pitchFamily="34" charset="0"/>
              </a:rPr>
              <a:t>O sigilo bancário pode ser compreendido como o direito de manter sob segredo informações relativas a transações bancárias passivas e ativas. Devem ser mantidas sob sigilo as operações de bancos de quaisquer espécies (inclusive o Banco Central), distribuidoras de valores mobiliários, corretoras de câmbio e de valores mobiliários, sociedades de crédito, financiamento e investimentos, entre outras instituições financeiras</a:t>
            </a:r>
            <a:endParaRPr lang="pt-BR" sz="2600" dirty="0">
              <a:latin typeface="Arial" panose="020B060402020202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6489323" y="6581001"/>
            <a:ext cx="6094562" cy="276999"/>
          </a:xfrm>
          <a:prstGeom prst="rect">
            <a:avLst/>
          </a:prstGeom>
          <a:noFill/>
        </p:spPr>
        <p:txBody>
          <a:bodyPr wrap="square">
            <a:spAutoFit/>
          </a:bodyPr>
          <a:lstStyle/>
          <a:p>
            <a:r>
              <a:rPr lang="pt-BR" sz="1200" dirty="0">
                <a:solidFill>
                  <a:prstClr val="black"/>
                </a:solidFill>
              </a:rPr>
              <a:t>https://mooc41.escolavirtual.gov.br/mod/book/view.php?id=104642&amp;chapterid=107497</a:t>
            </a:r>
          </a:p>
        </p:txBody>
      </p:sp>
      <p:pic>
        <p:nvPicPr>
          <p:cNvPr id="5" name="Imagem 4">
            <a:extLst>
              <a:ext uri="{FF2B5EF4-FFF2-40B4-BE49-F238E27FC236}">
                <a16:creationId xmlns:a16="http://schemas.microsoft.com/office/drawing/2014/main" xmlns="" id="{6B48C196-2F9B-A1BC-4518-7C177113F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1751903"/>
            <a:ext cx="4762500" cy="4381500"/>
          </a:xfrm>
          <a:prstGeom prst="rect">
            <a:avLst/>
          </a:prstGeom>
        </p:spPr>
      </p:pic>
    </p:spTree>
    <p:extLst>
      <p:ext uri="{BB962C8B-B14F-4D97-AF65-F5344CB8AC3E}">
        <p14:creationId xmlns:p14="http://schemas.microsoft.com/office/powerpoint/2010/main" val="2549355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553998"/>
          </a:xfrm>
          <a:prstGeom prst="rect">
            <a:avLst/>
          </a:prstGeom>
          <a:noFill/>
        </p:spPr>
        <p:txBody>
          <a:bodyPr wrap="square" rtlCol="0">
            <a:spAutoFit/>
          </a:bodyPr>
          <a:lstStyle/>
          <a:p>
            <a:pPr algn="ctr"/>
            <a:r>
              <a:rPr lang="pt-BR" sz="3000" b="1" dirty="0">
                <a:solidFill>
                  <a:prstClr val="black"/>
                </a:solidFill>
                <a:latin typeface="Arial" panose="020B0604020202020204" pitchFamily="34" charset="0"/>
                <a:cs typeface="Arial" panose="020B0604020202020204" pitchFamily="34" charset="0"/>
              </a:rPr>
              <a:t>Restrições de acesso conforme Decreto nº 7.724/2012</a:t>
            </a: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24286" y="1645920"/>
            <a:ext cx="6349042" cy="4668615"/>
          </a:xfrm>
        </p:spPr>
        <p:txBody>
          <a:bodyPr>
            <a:noAutofit/>
          </a:bodyPr>
          <a:lstStyle/>
          <a:p>
            <a:pPr marL="0" indent="0" algn="l">
              <a:buNone/>
            </a:pPr>
            <a:r>
              <a:rPr lang="pt-BR" sz="2400" b="1" i="0" dirty="0">
                <a:effectLst/>
                <a:highlight>
                  <a:srgbClr val="FFFFFF"/>
                </a:highlight>
                <a:latin typeface="Arial" panose="020B0604020202020204" pitchFamily="34" charset="0"/>
                <a:cs typeface="Arial" panose="020B0604020202020204" pitchFamily="34" charset="0"/>
              </a:rPr>
              <a:t>SIGILO FISCAL</a:t>
            </a:r>
          </a:p>
          <a:p>
            <a:pPr marL="0" indent="0" algn="just">
              <a:buNone/>
            </a:pP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r>
              <a:rPr lang="pt-BR" sz="2400" b="0" i="0" dirty="0">
                <a:effectLst/>
                <a:highlight>
                  <a:srgbClr val="FFFFFF"/>
                </a:highlight>
                <a:latin typeface="Arial" panose="020B0604020202020204" pitchFamily="34" charset="0"/>
                <a:cs typeface="Arial" panose="020B0604020202020204" pitchFamily="34" charset="0"/>
              </a:rPr>
              <a:t>São informações protegidas por sigilo fiscal, por exemplo, as relativas a rendas, rendimentos, patrimônio, débitos, créditos, dívidas e movimentação financeira ou patrimonial; as que revelem negócios, contratos, relacionamentos comerciais, fornecedores, clientes e volumes ou valores de compra e venda; as relativas a projetos, processos industriais, fórmulas, composição e fatores de produção</a:t>
            </a:r>
            <a:endParaRPr lang="pt-BR" sz="2400" dirty="0">
              <a:latin typeface="Arial" panose="020B060402020202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6489323" y="6581001"/>
            <a:ext cx="6094562" cy="276999"/>
          </a:xfrm>
          <a:prstGeom prst="rect">
            <a:avLst/>
          </a:prstGeom>
          <a:noFill/>
        </p:spPr>
        <p:txBody>
          <a:bodyPr wrap="square">
            <a:spAutoFit/>
          </a:bodyPr>
          <a:lstStyle/>
          <a:p>
            <a:r>
              <a:rPr lang="pt-BR" sz="1200" dirty="0">
                <a:solidFill>
                  <a:prstClr val="black"/>
                </a:solidFill>
              </a:rPr>
              <a:t>https://mooc41.escolavirtual.gov.br/mod/book/view.php?id=104642&amp;chapterid=107491</a:t>
            </a:r>
          </a:p>
        </p:txBody>
      </p:sp>
      <p:pic>
        <p:nvPicPr>
          <p:cNvPr id="4" name="Imagem 3">
            <a:extLst>
              <a:ext uri="{FF2B5EF4-FFF2-40B4-BE49-F238E27FC236}">
                <a16:creationId xmlns:a16="http://schemas.microsoft.com/office/drawing/2014/main" xmlns="" id="{7A404AC1-A0F2-DC8F-4B55-299C6BAC0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568" y="1800314"/>
            <a:ext cx="4762500" cy="3895725"/>
          </a:xfrm>
          <a:prstGeom prst="rect">
            <a:avLst/>
          </a:prstGeom>
        </p:spPr>
      </p:pic>
    </p:spTree>
    <p:extLst>
      <p:ext uri="{BB962C8B-B14F-4D97-AF65-F5344CB8AC3E}">
        <p14:creationId xmlns:p14="http://schemas.microsoft.com/office/powerpoint/2010/main" val="305206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6000" dirty="0">
                <a:latin typeface="Arial" panose="020B0604020202020204" pitchFamily="34" charset="0"/>
                <a:cs typeface="Arial" panose="020B0604020202020204" pitchFamily="34" charset="0"/>
              </a:rPr>
              <a:t>Das </a:t>
            </a:r>
            <a:r>
              <a:rPr lang="" sz="6000" dirty="0">
                <a:latin typeface="Arial" panose="020B0604020202020204" pitchFamily="34" charset="0"/>
                <a:cs typeface="Arial" panose="020B0604020202020204" pitchFamily="34" charset="0"/>
              </a:rPr>
              <a:t>14</a:t>
            </a:r>
            <a:r>
              <a:rPr lang="pt-BR" sz="6000" dirty="0">
                <a:latin typeface="Arial" panose="020B0604020202020204" pitchFamily="34" charset="0"/>
                <a:cs typeface="Arial" panose="020B0604020202020204" pitchFamily="34" charset="0"/>
              </a:rPr>
              <a:t>h00min até 17h</a:t>
            </a:r>
            <a:r>
              <a:rPr lang="" sz="6000" dirty="0">
                <a:latin typeface="Arial" panose="020B0604020202020204" pitchFamily="34" charset="0"/>
                <a:cs typeface="Arial" panose="020B0604020202020204" pitchFamily="34" charset="0"/>
              </a:rPr>
              <a:t>0</a:t>
            </a:r>
            <a:r>
              <a:rPr lang="pt-BR" sz="6000" dirty="0">
                <a:latin typeface="Arial" panose="020B0604020202020204" pitchFamily="34" charset="0"/>
                <a:cs typeface="Arial" panose="020B0604020202020204" pitchFamily="34" charset="0"/>
              </a:rPr>
              <a:t>0min </a:t>
            </a:r>
          </a:p>
        </p:txBody>
      </p:sp>
      <p:pic>
        <p:nvPicPr>
          <p:cNvPr id="4" name="Imagem 3"/>
          <p:cNvPicPr>
            <a:picLocks noChangeAspect="1"/>
          </p:cNvPicPr>
          <p:nvPr/>
        </p:nvPicPr>
        <p:blipFill>
          <a:blip r:embed="rId3"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553998"/>
          </a:xfrm>
          <a:prstGeom prst="rect">
            <a:avLst/>
          </a:prstGeom>
          <a:noFill/>
        </p:spPr>
        <p:txBody>
          <a:bodyPr wrap="square" rtlCol="0">
            <a:spAutoFit/>
          </a:bodyPr>
          <a:lstStyle/>
          <a:p>
            <a:pPr algn="ctr"/>
            <a:r>
              <a:rPr lang="pt-BR" sz="3000" b="1" dirty="0">
                <a:solidFill>
                  <a:prstClr val="black"/>
                </a:solidFill>
                <a:latin typeface="Arial" panose="020B0604020202020204" pitchFamily="34" charset="0"/>
                <a:cs typeface="Arial" panose="020B0604020202020204" pitchFamily="34" charset="0"/>
              </a:rPr>
              <a:t>Restrições de acesso conforme Decreto nº 7.724/2012</a:t>
            </a: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24286" y="1645920"/>
            <a:ext cx="6349042" cy="4668615"/>
          </a:xfrm>
        </p:spPr>
        <p:txBody>
          <a:bodyPr>
            <a:noAutofit/>
          </a:bodyPr>
          <a:lstStyle/>
          <a:p>
            <a:pPr marL="0" indent="0" algn="l">
              <a:buNone/>
            </a:pPr>
            <a:r>
              <a:rPr lang="pt-BR" sz="2600" b="1" i="0" dirty="0">
                <a:effectLst/>
                <a:highlight>
                  <a:srgbClr val="FFFFFF"/>
                </a:highlight>
                <a:latin typeface="Arial" panose="020B0604020202020204" pitchFamily="34" charset="0"/>
                <a:cs typeface="Arial" panose="020B0604020202020204" pitchFamily="34" charset="0"/>
              </a:rPr>
              <a:t>SEGREDO DE JUSTIÇA</a:t>
            </a:r>
          </a:p>
          <a:p>
            <a:pPr marL="0" indent="0" algn="just">
              <a:buNone/>
            </a:pPr>
            <a:r>
              <a:rPr lang="pt-BR" sz="2600" dirty="0">
                <a:latin typeface="Arial" panose="020B0604020202020204" pitchFamily="34" charset="0"/>
                <a:cs typeface="Arial" panose="020B0604020202020204" pitchFamily="34" charset="0"/>
              </a:rPr>
              <a:t/>
            </a:r>
            <a:br>
              <a:rPr lang="pt-BR" sz="2600" dirty="0">
                <a:latin typeface="Arial" panose="020B0604020202020204" pitchFamily="34" charset="0"/>
                <a:cs typeface="Arial" panose="020B0604020202020204" pitchFamily="34" charset="0"/>
              </a:rPr>
            </a:br>
            <a:r>
              <a:rPr lang="pt-BR" sz="2600" b="0" i="0" dirty="0">
                <a:effectLst/>
                <a:highlight>
                  <a:srgbClr val="FFFFFF"/>
                </a:highlight>
                <a:latin typeface="Arial" panose="020B0604020202020204" pitchFamily="34" charset="0"/>
                <a:cs typeface="Arial" panose="020B0604020202020204" pitchFamily="34" charset="0"/>
              </a:rPr>
              <a:t>O sigilo de justiça também tem por finalidade a preservação da intimidade do indivíduo. No entanto, em alguns casos, o fundamento do segredo de justiça é o interesse social e não a privacidade dos envolvidos no processo judicial.</a:t>
            </a:r>
            <a:endParaRPr lang="pt-BR" sz="2600" dirty="0">
              <a:latin typeface="Arial" panose="020B060402020202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6489323" y="6581001"/>
            <a:ext cx="6094562" cy="276999"/>
          </a:xfrm>
          <a:prstGeom prst="rect">
            <a:avLst/>
          </a:prstGeom>
          <a:noFill/>
        </p:spPr>
        <p:txBody>
          <a:bodyPr wrap="square">
            <a:spAutoFit/>
          </a:bodyPr>
          <a:lstStyle/>
          <a:p>
            <a:r>
              <a:rPr lang="pt-BR" sz="1200" dirty="0">
                <a:solidFill>
                  <a:prstClr val="black"/>
                </a:solidFill>
              </a:rPr>
              <a:t>https://mooc41.escolavirtual.gov.br/mod/book/view.php?id=104642&amp;chapterid=107489</a:t>
            </a:r>
          </a:p>
        </p:txBody>
      </p:sp>
      <p:pic>
        <p:nvPicPr>
          <p:cNvPr id="5" name="Imagem 4">
            <a:extLst>
              <a:ext uri="{FF2B5EF4-FFF2-40B4-BE49-F238E27FC236}">
                <a16:creationId xmlns:a16="http://schemas.microsoft.com/office/drawing/2014/main" xmlns="" id="{B9671F9E-35E6-3A15-A1E5-E60324818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929" y="2254819"/>
            <a:ext cx="4705350" cy="3038475"/>
          </a:xfrm>
          <a:prstGeom prst="rect">
            <a:avLst/>
          </a:prstGeom>
        </p:spPr>
      </p:pic>
    </p:spTree>
    <p:extLst>
      <p:ext uri="{BB962C8B-B14F-4D97-AF65-F5344CB8AC3E}">
        <p14:creationId xmlns:p14="http://schemas.microsoft.com/office/powerpoint/2010/main" val="1378252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553998"/>
          </a:xfrm>
          <a:prstGeom prst="rect">
            <a:avLst/>
          </a:prstGeom>
          <a:noFill/>
        </p:spPr>
        <p:txBody>
          <a:bodyPr wrap="square" rtlCol="0">
            <a:spAutoFit/>
          </a:bodyPr>
          <a:lstStyle/>
          <a:p>
            <a:pPr algn="ctr"/>
            <a:r>
              <a:rPr lang="pt-BR" sz="3000" b="1" dirty="0">
                <a:solidFill>
                  <a:prstClr val="black"/>
                </a:solidFill>
                <a:latin typeface="Arial" panose="020B0604020202020204" pitchFamily="34" charset="0"/>
                <a:cs typeface="Arial" panose="020B0604020202020204" pitchFamily="34" charset="0"/>
              </a:rPr>
              <a:t>Restrições de acesso conforme Decreto nº 7.724/2012</a:t>
            </a: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24285" y="1645920"/>
            <a:ext cx="6681481" cy="4668615"/>
          </a:xfrm>
        </p:spPr>
        <p:txBody>
          <a:bodyPr>
            <a:noAutofit/>
          </a:bodyPr>
          <a:lstStyle/>
          <a:p>
            <a:pPr marL="0" indent="0" algn="l">
              <a:buNone/>
            </a:pPr>
            <a:r>
              <a:rPr lang="pt-BR" sz="2200" b="1" i="0" dirty="0">
                <a:effectLst/>
                <a:highlight>
                  <a:srgbClr val="FFFFFF"/>
                </a:highlight>
                <a:latin typeface="Arial" panose="020B0604020202020204" pitchFamily="34" charset="0"/>
                <a:cs typeface="Arial" panose="020B0604020202020204" pitchFamily="34" charset="0"/>
              </a:rPr>
              <a:t>SIGILO INDUSTRIAL</a:t>
            </a:r>
          </a:p>
          <a:p>
            <a:pPr marL="0" indent="0" algn="just">
              <a:buNone/>
            </a:pPr>
            <a:r>
              <a:rPr lang="pt-BR" sz="2200" dirty="0">
                <a:latin typeface="Arial" panose="020B0604020202020204" pitchFamily="34" charset="0"/>
                <a:cs typeface="Arial" panose="020B0604020202020204" pitchFamily="34" charset="0"/>
              </a:rPr>
              <a:t/>
            </a:r>
            <a:br>
              <a:rPr lang="pt-BR" sz="2200" dirty="0">
                <a:latin typeface="Arial" panose="020B0604020202020204" pitchFamily="34" charset="0"/>
                <a:cs typeface="Arial" panose="020B0604020202020204" pitchFamily="34" charset="0"/>
              </a:rPr>
            </a:br>
            <a:r>
              <a:rPr lang="pt-BR" sz="2200" b="0" i="0" dirty="0">
                <a:effectLst/>
                <a:highlight>
                  <a:srgbClr val="FFFFFF"/>
                </a:highlight>
                <a:latin typeface="Arial" panose="020B0604020202020204" pitchFamily="34" charset="0"/>
                <a:cs typeface="Arial" panose="020B0604020202020204" pitchFamily="34" charset="0"/>
              </a:rPr>
              <a:t>Art</a:t>
            </a:r>
            <a:r>
              <a:rPr lang="pt-BR" sz="2200" dirty="0">
                <a:highlight>
                  <a:srgbClr val="FFFFFF"/>
                </a:highlight>
                <a:latin typeface="Arial" panose="020B0604020202020204" pitchFamily="34" charset="0"/>
                <a:cs typeface="Arial" panose="020B0604020202020204" pitchFamily="34" charset="0"/>
              </a:rPr>
              <a:t>.</a:t>
            </a:r>
            <a:r>
              <a:rPr lang="pt-BR" sz="2200" b="0" i="0" dirty="0">
                <a:effectLst/>
                <a:highlight>
                  <a:srgbClr val="FFFFFF"/>
                </a:highlight>
                <a:latin typeface="Arial" panose="020B0604020202020204" pitchFamily="34" charset="0"/>
                <a:cs typeface="Arial" panose="020B0604020202020204" pitchFamily="34" charset="0"/>
              </a:rPr>
              <a:t> 5º XXIX - a lei assegurará aos autores de inventos industriais privilégio temporário para sua utilização, bem como proteção às criações industriais, à propriedade das marcas, aos nomes de empresas e a outros signos distintivos, tendo em vista o interesse social e o desenvolvimento tecnológico e econômico do País.</a:t>
            </a:r>
          </a:p>
          <a:p>
            <a:pPr marL="0" indent="0" algn="just">
              <a:buNone/>
            </a:pPr>
            <a:endParaRPr lang="pt-BR" sz="2200" dirty="0">
              <a:highlight>
                <a:srgbClr val="FFFFFF"/>
              </a:highlight>
              <a:latin typeface="Arial" panose="020B0604020202020204" pitchFamily="34" charset="0"/>
              <a:cs typeface="Arial" panose="020B0604020202020204" pitchFamily="34" charset="0"/>
            </a:endParaRPr>
          </a:p>
          <a:p>
            <a:pPr marL="0" indent="0" algn="just">
              <a:buNone/>
            </a:pPr>
            <a:r>
              <a:rPr lang="pt-BR" sz="2200" dirty="0">
                <a:latin typeface="Arial" panose="020B0604020202020204" pitchFamily="34" charset="0"/>
                <a:cs typeface="Arial" panose="020B0604020202020204" pitchFamily="34" charset="0"/>
              </a:rPr>
              <a:t>As criações industriais, desde que registradas ou patenteadas frente ao Instituto Nacional de Propriedade Industrial (INPI), têm o seu uso e gozo protegidos.</a:t>
            </a:r>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6489323" y="6581001"/>
            <a:ext cx="6094562" cy="276999"/>
          </a:xfrm>
          <a:prstGeom prst="rect">
            <a:avLst/>
          </a:prstGeom>
          <a:noFill/>
        </p:spPr>
        <p:txBody>
          <a:bodyPr wrap="square">
            <a:spAutoFit/>
          </a:bodyPr>
          <a:lstStyle/>
          <a:p>
            <a:r>
              <a:rPr lang="pt-BR" sz="1200" dirty="0">
                <a:solidFill>
                  <a:prstClr val="black"/>
                </a:solidFill>
              </a:rPr>
              <a:t>https://mooc41.escolavirtual.gov.br/mod/book/view.php?id=104642&amp;chapterid=107493</a:t>
            </a:r>
          </a:p>
        </p:txBody>
      </p:sp>
      <p:pic>
        <p:nvPicPr>
          <p:cNvPr id="4" name="Imagem 3">
            <a:extLst>
              <a:ext uri="{FF2B5EF4-FFF2-40B4-BE49-F238E27FC236}">
                <a16:creationId xmlns:a16="http://schemas.microsoft.com/office/drawing/2014/main" xmlns="" id="{DA664214-4399-65DC-F3EF-9833C3291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920" y="2411271"/>
            <a:ext cx="4221969" cy="3168134"/>
          </a:xfrm>
          <a:prstGeom prst="rect">
            <a:avLst/>
          </a:prstGeom>
        </p:spPr>
      </p:pic>
    </p:spTree>
    <p:extLst>
      <p:ext uri="{BB962C8B-B14F-4D97-AF65-F5344CB8AC3E}">
        <p14:creationId xmlns:p14="http://schemas.microsoft.com/office/powerpoint/2010/main" val="2099793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24597"/>
            <a:ext cx="11401778" cy="553998"/>
          </a:xfrm>
          <a:prstGeom prst="rect">
            <a:avLst/>
          </a:prstGeom>
          <a:noFill/>
        </p:spPr>
        <p:txBody>
          <a:bodyPr wrap="square" rtlCol="0">
            <a:spAutoFit/>
          </a:bodyPr>
          <a:lstStyle/>
          <a:p>
            <a:pPr algn="ctr"/>
            <a:r>
              <a:rPr lang="pt-BR" sz="3000" b="1" dirty="0">
                <a:solidFill>
                  <a:prstClr val="black"/>
                </a:solidFill>
                <a:latin typeface="Arial" panose="020B0604020202020204" pitchFamily="34" charset="0"/>
                <a:cs typeface="Arial" panose="020B0604020202020204" pitchFamily="34" charset="0"/>
              </a:rPr>
              <a:t>Restrições de acesso conforme Decreto nº 7.724/2012</a:t>
            </a:r>
          </a:p>
        </p:txBody>
      </p:sp>
      <p:sp>
        <p:nvSpPr>
          <p:cNvPr id="8" name="Espaço Reservado para Conteúdo 7">
            <a:extLst>
              <a:ext uri="{FF2B5EF4-FFF2-40B4-BE49-F238E27FC236}">
                <a16:creationId xmlns:a16="http://schemas.microsoft.com/office/drawing/2014/main" xmlns="" id="{71DA208D-F71D-311D-B9AF-899B0AA490A9}"/>
              </a:ext>
            </a:extLst>
          </p:cNvPr>
          <p:cNvSpPr>
            <a:spLocks noGrp="1"/>
          </p:cNvSpPr>
          <p:nvPr>
            <p:ph idx="1"/>
          </p:nvPr>
        </p:nvSpPr>
        <p:spPr>
          <a:xfrm>
            <a:off x="224286" y="1645920"/>
            <a:ext cx="6845254" cy="4668615"/>
          </a:xfrm>
        </p:spPr>
        <p:txBody>
          <a:bodyPr>
            <a:noAutofit/>
          </a:bodyPr>
          <a:lstStyle/>
          <a:p>
            <a:pPr marL="0" indent="0" algn="l">
              <a:buNone/>
            </a:pPr>
            <a:r>
              <a:rPr lang="pt-BR" sz="2400" b="1" i="0" dirty="0">
                <a:effectLst/>
                <a:highlight>
                  <a:srgbClr val="FFFFFF"/>
                </a:highlight>
                <a:latin typeface="Arial" panose="020B0604020202020204" pitchFamily="34" charset="0"/>
                <a:cs typeface="Arial" panose="020B0604020202020204" pitchFamily="34" charset="0"/>
              </a:rPr>
              <a:t>SIGILO DECORRENTE DE DIREITOS AUTORAIS</a:t>
            </a:r>
          </a:p>
          <a:p>
            <a:pPr marL="0" indent="0" algn="just">
              <a:buNone/>
            </a:pP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r>
              <a:rPr lang="pt-BR" sz="2400" b="0" i="0" dirty="0">
                <a:effectLst/>
                <a:highlight>
                  <a:srgbClr val="FFFFFF"/>
                </a:highlight>
                <a:latin typeface="Arial" panose="020B0604020202020204" pitchFamily="34" charset="0"/>
                <a:cs typeface="Arial" panose="020B0604020202020204" pitchFamily="34" charset="0"/>
              </a:rPr>
              <a:t>Art</a:t>
            </a:r>
            <a:r>
              <a:rPr lang="pt-BR" sz="2400" dirty="0">
                <a:highlight>
                  <a:srgbClr val="FFFFFF"/>
                </a:highlight>
                <a:latin typeface="Arial" panose="020B0604020202020204" pitchFamily="34" charset="0"/>
                <a:cs typeface="Arial" panose="020B0604020202020204" pitchFamily="34" charset="0"/>
              </a:rPr>
              <a:t>.</a:t>
            </a:r>
            <a:r>
              <a:rPr lang="pt-BR" sz="2400" b="0" i="0" dirty="0">
                <a:effectLst/>
                <a:highlight>
                  <a:srgbClr val="FFFFFF"/>
                </a:highlight>
                <a:latin typeface="Arial" panose="020B0604020202020204" pitchFamily="34" charset="0"/>
                <a:cs typeface="Arial" panose="020B0604020202020204" pitchFamily="34" charset="0"/>
              </a:rPr>
              <a:t> 5º XX</a:t>
            </a:r>
            <a:r>
              <a:rPr lang="pt-BR" sz="2400" dirty="0">
                <a:highlight>
                  <a:srgbClr val="FFFFFF"/>
                </a:highlight>
                <a:latin typeface="Arial" panose="020B0604020202020204" pitchFamily="34" charset="0"/>
                <a:cs typeface="Arial" panose="020B0604020202020204" pitchFamily="34" charset="0"/>
              </a:rPr>
              <a:t>VII</a:t>
            </a:r>
            <a:r>
              <a:rPr lang="pt-BR" sz="2400" b="0" i="0" dirty="0">
                <a:effectLst/>
                <a:highlight>
                  <a:srgbClr val="FFFFFF"/>
                </a:highlight>
                <a:latin typeface="Arial" panose="020B0604020202020204" pitchFamily="34" charset="0"/>
                <a:cs typeface="Arial" panose="020B0604020202020204" pitchFamily="34" charset="0"/>
              </a:rPr>
              <a:t>X - aos autores pertence o direito exclusivo de utilização, publicação ou reprodução de suas obras, transmissível aos herdeiros pelo tempo que a lei fixar</a:t>
            </a:r>
            <a:endParaRPr lang="pt-BR" sz="2400" dirty="0">
              <a:highlight>
                <a:srgbClr val="FFFFFF"/>
              </a:highlight>
              <a:latin typeface="Arial" panose="020B0604020202020204" pitchFamily="34" charset="0"/>
              <a:cs typeface="Arial" panose="020B0604020202020204" pitchFamily="34" charset="0"/>
            </a:endParaRPr>
          </a:p>
          <a:p>
            <a:pPr marL="0" indent="0" algn="just">
              <a:buNone/>
            </a:pPr>
            <a:endParaRPr lang="pt-BR" sz="2400" dirty="0">
              <a:highlight>
                <a:srgbClr val="FFFFFF"/>
              </a:highlight>
              <a:latin typeface="Arial" panose="020B0604020202020204" pitchFamily="34" charset="0"/>
              <a:cs typeface="Arial" panose="020B0604020202020204" pitchFamily="34" charset="0"/>
            </a:endParaRPr>
          </a:p>
          <a:p>
            <a:pPr marL="0" indent="0" algn="just">
              <a:buNone/>
            </a:pPr>
            <a:r>
              <a:rPr lang="pt-BR" sz="2400" dirty="0">
                <a:latin typeface="Arial" panose="020B0604020202020204" pitchFamily="34" charset="0"/>
                <a:cs typeface="Arial" panose="020B0604020202020204" pitchFamily="34" charset="0"/>
              </a:rPr>
              <a:t>Os direitos autorais compreendem o direito de não ter sua obra publicada ou reproduzida sem a devida autorização do autor, que é a pessoa física criadora da obra científica.</a:t>
            </a:r>
          </a:p>
        </p:txBody>
      </p:sp>
      <p:sp>
        <p:nvSpPr>
          <p:cNvPr id="12" name="CaixaDeTexto 11">
            <a:extLst>
              <a:ext uri="{FF2B5EF4-FFF2-40B4-BE49-F238E27FC236}">
                <a16:creationId xmlns:a16="http://schemas.microsoft.com/office/drawing/2014/main" xmlns="" id="{12E56F85-4795-1EAF-94E1-168A9B0B3E0E}"/>
              </a:ext>
            </a:extLst>
          </p:cNvPr>
          <p:cNvSpPr txBox="1"/>
          <p:nvPr/>
        </p:nvSpPr>
        <p:spPr>
          <a:xfrm>
            <a:off x="6489323" y="6581001"/>
            <a:ext cx="6094562" cy="276999"/>
          </a:xfrm>
          <a:prstGeom prst="rect">
            <a:avLst/>
          </a:prstGeom>
          <a:noFill/>
        </p:spPr>
        <p:txBody>
          <a:bodyPr wrap="square">
            <a:spAutoFit/>
          </a:bodyPr>
          <a:lstStyle/>
          <a:p>
            <a:r>
              <a:rPr lang="pt-BR" sz="1200" dirty="0">
                <a:solidFill>
                  <a:prstClr val="black"/>
                </a:solidFill>
              </a:rPr>
              <a:t>https://mooc41.escolavirtual.gov.br/mod/book/view.php?id=104642&amp;chapterid=107488</a:t>
            </a:r>
          </a:p>
        </p:txBody>
      </p:sp>
      <p:pic>
        <p:nvPicPr>
          <p:cNvPr id="5" name="Imagem 4">
            <a:extLst>
              <a:ext uri="{FF2B5EF4-FFF2-40B4-BE49-F238E27FC236}">
                <a16:creationId xmlns:a16="http://schemas.microsoft.com/office/drawing/2014/main" xmlns="" id="{BEFB870F-771A-54E4-160B-DA9E41C9F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066" y="1813016"/>
            <a:ext cx="3267075" cy="3467100"/>
          </a:xfrm>
          <a:prstGeom prst="rect">
            <a:avLst/>
          </a:prstGeom>
        </p:spPr>
      </p:pic>
    </p:spTree>
    <p:extLst>
      <p:ext uri="{BB962C8B-B14F-4D97-AF65-F5344CB8AC3E}">
        <p14:creationId xmlns:p14="http://schemas.microsoft.com/office/powerpoint/2010/main" val="633496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7389" y="2729501"/>
            <a:ext cx="10515600" cy="1325563"/>
          </a:xfrm>
        </p:spPr>
        <p:txBody>
          <a:bodyPr>
            <a:normAutofit/>
          </a:bodyPr>
          <a:lstStyle/>
          <a:p>
            <a:pPr algn="ctr"/>
            <a:r>
              <a:rPr lang="pt-BR" dirty="0"/>
              <a:t>Origem da Lei </a:t>
            </a:r>
            <a:r>
              <a:rPr lang="pt-BR" dirty="0" smtClean="0"/>
              <a:t>13.460/2017 (Lei da Ouvidoria)</a:t>
            </a:r>
            <a:endParaRPr lang="pt-BR" dirty="0"/>
          </a:p>
        </p:txBody>
      </p:sp>
    </p:spTree>
    <p:extLst>
      <p:ext uri="{BB962C8B-B14F-4D97-AF65-F5344CB8AC3E}">
        <p14:creationId xmlns:p14="http://schemas.microsoft.com/office/powerpoint/2010/main" val="2873155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33696" y="743949"/>
            <a:ext cx="10515600" cy="810531"/>
          </a:xfrm>
        </p:spPr>
        <p:txBody>
          <a:bodyPr>
            <a:normAutofit/>
          </a:bodyPr>
          <a:lstStyle/>
          <a:p>
            <a:pPr algn="ctr"/>
            <a:r>
              <a:rPr lang="" dirty="0"/>
              <a:t>Previsão constitucional</a:t>
            </a:r>
            <a:endParaRPr lang="pt-BR" dirty="0"/>
          </a:p>
        </p:txBody>
      </p:sp>
      <p:sp>
        <p:nvSpPr>
          <p:cNvPr id="3" name="Espaço Reservado para Conteúdo 2"/>
          <p:cNvSpPr>
            <a:spLocks noGrp="1"/>
          </p:cNvSpPr>
          <p:nvPr>
            <p:ph idx="1"/>
          </p:nvPr>
        </p:nvSpPr>
        <p:spPr>
          <a:xfrm>
            <a:off x="446315" y="1593670"/>
            <a:ext cx="7835536" cy="4963886"/>
          </a:xfrm>
        </p:spPr>
        <p:txBody>
          <a:bodyPr>
            <a:normAutofit/>
          </a:bodyPr>
          <a:lstStyle/>
          <a:p>
            <a:pPr algn="just">
              <a:buNone/>
            </a:pPr>
            <a:r>
              <a:rPr lang="pt-BR" sz="3200" dirty="0"/>
              <a:t>	Art. 175. Incumbe ao Poder Público, na forma da lei, diretamente ou sob regime de concessão ou permissão, sempre através de licitação, a prestação de serviços públicos.</a:t>
            </a:r>
          </a:p>
          <a:p>
            <a:pPr algn="just">
              <a:buNone/>
            </a:pPr>
            <a:r>
              <a:rPr lang="pt-BR" sz="3200" dirty="0"/>
              <a:t>	Parágrafo único. A lei disporá sobre:</a:t>
            </a:r>
          </a:p>
          <a:p>
            <a:pPr algn="just">
              <a:buNone/>
            </a:pPr>
            <a:r>
              <a:rPr lang="pt-BR" sz="3200" dirty="0"/>
              <a:t>	II - </a:t>
            </a:r>
            <a:r>
              <a:rPr lang="pt-BR" sz="3200" b="1" dirty="0"/>
              <a:t>OS DIREITOS DOS USUÁRIOS</a:t>
            </a:r>
            <a:r>
              <a:rPr lang="pt-BR" sz="3200" dirty="0"/>
              <a:t>;</a:t>
            </a:r>
          </a:p>
          <a:p>
            <a:pPr algn="just">
              <a:buNone/>
            </a:pPr>
            <a:r>
              <a:rPr lang="pt-BR" sz="3200" dirty="0"/>
              <a:t>	IV - </a:t>
            </a:r>
            <a:r>
              <a:rPr lang="pt-BR" sz="3200" b="1" dirty="0"/>
              <a:t>A OBRIGAÇÃO DE MANTER SERVIÇO ADEQUADO</a:t>
            </a:r>
            <a:r>
              <a:rPr lang="pt-BR" sz="3200" dirty="0"/>
              <a:t>.</a:t>
            </a:r>
          </a:p>
        </p:txBody>
      </p:sp>
      <p:pic>
        <p:nvPicPr>
          <p:cNvPr id="4" name="Imagem 3" descr="constituição.jpg"/>
          <p:cNvPicPr>
            <a:picLocks noChangeAspect="1"/>
          </p:cNvPicPr>
          <p:nvPr/>
        </p:nvPicPr>
        <p:blipFill>
          <a:blip r:embed="rId3" cstate="print"/>
          <a:stretch>
            <a:fillRect/>
          </a:stretch>
        </p:blipFill>
        <p:spPr>
          <a:xfrm>
            <a:off x="8382000" y="1605371"/>
            <a:ext cx="3810000" cy="3333750"/>
          </a:xfrm>
          <a:prstGeom prst="rect">
            <a:avLst/>
          </a:prstGeom>
        </p:spPr>
      </p:pic>
    </p:spTree>
    <p:extLst>
      <p:ext uri="{BB962C8B-B14F-4D97-AF65-F5344CB8AC3E}">
        <p14:creationId xmlns:p14="http://schemas.microsoft.com/office/powerpoint/2010/main" val="128858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 dirty="0"/>
              <a:t>Previsão constitucional</a:t>
            </a:r>
            <a:endParaRPr lang="pt-BR" dirty="0"/>
          </a:p>
        </p:txBody>
      </p:sp>
      <p:sp>
        <p:nvSpPr>
          <p:cNvPr id="3" name="Espaço Reservado para Conteúdo 2"/>
          <p:cNvSpPr>
            <a:spLocks noGrp="1"/>
          </p:cNvSpPr>
          <p:nvPr>
            <p:ph idx="1"/>
          </p:nvPr>
        </p:nvSpPr>
        <p:spPr>
          <a:xfrm>
            <a:off x="535577" y="1606731"/>
            <a:ext cx="7733212" cy="4976949"/>
          </a:xfrm>
        </p:spPr>
        <p:txBody>
          <a:bodyPr>
            <a:normAutofit fontScale="92500" lnSpcReduction="10000"/>
          </a:bodyPr>
          <a:lstStyle/>
          <a:p>
            <a:pPr algn="just">
              <a:buNone/>
            </a:pPr>
            <a:r>
              <a:rPr lang="pt-BR" sz="3200" dirty="0"/>
              <a:t>	Art. 37.</a:t>
            </a:r>
          </a:p>
          <a:p>
            <a:pPr algn="just">
              <a:buNone/>
            </a:pPr>
            <a:r>
              <a:rPr lang="pt-BR" sz="3200" dirty="0"/>
              <a:t>	§ 3º A lei disciplinará as </a:t>
            </a:r>
            <a:r>
              <a:rPr lang="pt-BR" sz="3200" b="1" dirty="0"/>
              <a:t>formas de participação do usuário na administração pública</a:t>
            </a:r>
            <a:r>
              <a:rPr lang="pt-BR" sz="3200" dirty="0"/>
              <a:t> direta e indireta, regulando especialmente: </a:t>
            </a:r>
          </a:p>
          <a:p>
            <a:pPr algn="just">
              <a:buNone/>
            </a:pPr>
            <a:r>
              <a:rPr lang="pt-BR" sz="3200" dirty="0"/>
              <a:t>	I - </a:t>
            </a:r>
            <a:r>
              <a:rPr lang="pt-BR" sz="3200" b="1" dirty="0"/>
              <a:t>as reclamações relativas à prestação dos serviços públicos em geral</a:t>
            </a:r>
            <a:r>
              <a:rPr lang="pt-BR" sz="3200" dirty="0"/>
              <a:t>, asseguradas a manutenção de serviços de atendimento ao usuário e a avaliação periódica, externa e interna, da qualidade dos serviços; (EC19/98). </a:t>
            </a:r>
            <a:r>
              <a:rPr lang="pt-BR" dirty="0"/>
              <a:t>       </a:t>
            </a:r>
          </a:p>
          <a:p>
            <a:pPr algn="just">
              <a:buNone/>
            </a:pPr>
            <a:r>
              <a:rPr lang="pt-BR" dirty="0"/>
              <a:t>  </a:t>
            </a:r>
          </a:p>
        </p:txBody>
      </p:sp>
      <p:pic>
        <p:nvPicPr>
          <p:cNvPr id="4" name="Imagem 3" descr="constituição.jpg"/>
          <p:cNvPicPr>
            <a:picLocks noChangeAspect="1"/>
          </p:cNvPicPr>
          <p:nvPr/>
        </p:nvPicPr>
        <p:blipFill>
          <a:blip r:embed="rId3" cstate="print"/>
          <a:stretch>
            <a:fillRect/>
          </a:stretch>
        </p:blipFill>
        <p:spPr>
          <a:xfrm>
            <a:off x="8382000" y="1997256"/>
            <a:ext cx="3810000" cy="3333750"/>
          </a:xfrm>
          <a:prstGeom prst="rect">
            <a:avLst/>
          </a:prstGeom>
        </p:spPr>
      </p:pic>
    </p:spTree>
    <p:extLst>
      <p:ext uri="{BB962C8B-B14F-4D97-AF65-F5344CB8AC3E}">
        <p14:creationId xmlns:p14="http://schemas.microsoft.com/office/powerpoint/2010/main" val="344834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fontScale="90000"/>
          </a:bodyPr>
          <a:lstStyle/>
          <a:p>
            <a:pPr algn="ctr"/>
            <a:r>
              <a:rPr lang="" dirty="0"/>
              <a:t>Emenda Constitucional 19, de 4 de junho de 1998</a:t>
            </a:r>
            <a:endParaRPr lang="pt-BR" dirty="0"/>
          </a:p>
        </p:txBody>
      </p:sp>
      <p:sp>
        <p:nvSpPr>
          <p:cNvPr id="3" name="Espaço Reservado para Conteúdo 2"/>
          <p:cNvSpPr>
            <a:spLocks noGrp="1"/>
          </p:cNvSpPr>
          <p:nvPr>
            <p:ph idx="1"/>
          </p:nvPr>
        </p:nvSpPr>
        <p:spPr>
          <a:xfrm>
            <a:off x="535577" y="1606731"/>
            <a:ext cx="7733212" cy="4976949"/>
          </a:xfrm>
        </p:spPr>
        <p:txBody>
          <a:bodyPr>
            <a:normAutofit fontScale="85000" lnSpcReduction="20000"/>
          </a:bodyPr>
          <a:lstStyle/>
          <a:p>
            <a:pPr algn="just">
              <a:buNone/>
            </a:pPr>
            <a:r>
              <a:rPr lang="pt-BR" sz="3200" dirty="0"/>
              <a:t>	</a:t>
            </a:r>
          </a:p>
          <a:p>
            <a:pPr algn="just">
              <a:buNone/>
            </a:pPr>
            <a:r>
              <a:rPr lang="pt-BR" sz="3200" dirty="0"/>
              <a:t>	</a:t>
            </a:r>
            <a:r>
              <a:rPr lang="pt-BR" sz="3800" dirty="0"/>
              <a:t>Art. 27. O Congresso Nacional, dentro de cento e vinte dias da promulgação desta Emenda, elaborará lei de defesa do usuário de serviços públicos.</a:t>
            </a:r>
          </a:p>
          <a:p>
            <a:pPr algn="just">
              <a:buNone/>
            </a:pPr>
            <a:endParaRPr lang="pt-BR" sz="3800" dirty="0"/>
          </a:p>
          <a:p>
            <a:pPr algn="just">
              <a:buNone/>
            </a:pPr>
            <a:r>
              <a:rPr lang="pt-BR" sz="3800" dirty="0"/>
              <a:t>	</a:t>
            </a:r>
          </a:p>
          <a:p>
            <a:pPr algn="just">
              <a:buNone/>
            </a:pPr>
            <a:endParaRPr lang="pt-BR" sz="3800" b="1" dirty="0"/>
          </a:p>
          <a:p>
            <a:pPr algn="just">
              <a:buNone/>
            </a:pPr>
            <a:r>
              <a:rPr lang="pt-BR" sz="3800" b="1" dirty="0"/>
              <a:t>	Normas de eficácia limitada </a:t>
            </a:r>
            <a:r>
              <a:rPr lang="pt-BR" sz="3800" dirty="0"/>
              <a:t>- que não estão aptas a produzir todos os seus efeitos sozinhas, dependendo de complementação por outro ato normativo</a:t>
            </a:r>
            <a:r>
              <a:rPr lang="pt-BR" dirty="0"/>
              <a:t>.   </a:t>
            </a:r>
          </a:p>
        </p:txBody>
      </p:sp>
      <p:pic>
        <p:nvPicPr>
          <p:cNvPr id="4" name="Imagem 3" descr="constituição.jpg"/>
          <p:cNvPicPr>
            <a:picLocks noChangeAspect="1"/>
          </p:cNvPicPr>
          <p:nvPr/>
        </p:nvPicPr>
        <p:blipFill>
          <a:blip r:embed="rId3" cstate="print"/>
          <a:stretch>
            <a:fillRect/>
          </a:stretch>
        </p:blipFill>
        <p:spPr>
          <a:xfrm>
            <a:off x="8382000" y="2363018"/>
            <a:ext cx="3810000" cy="3333750"/>
          </a:xfrm>
          <a:prstGeom prst="rect">
            <a:avLst/>
          </a:prstGeom>
        </p:spPr>
      </p:pic>
      <p:sp>
        <p:nvSpPr>
          <p:cNvPr id="6" name="Seta para cima 5"/>
          <p:cNvSpPr/>
          <p:nvPr/>
        </p:nvSpPr>
        <p:spPr>
          <a:xfrm>
            <a:off x="3997234" y="3448595"/>
            <a:ext cx="484632" cy="14486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834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ADI por omissão</a:t>
            </a:r>
          </a:p>
        </p:txBody>
      </p:sp>
      <p:sp>
        <p:nvSpPr>
          <p:cNvPr id="3" name="Espaço Reservado para Conteúdo 2"/>
          <p:cNvSpPr>
            <a:spLocks noGrp="1"/>
          </p:cNvSpPr>
          <p:nvPr>
            <p:ph idx="1"/>
          </p:nvPr>
        </p:nvSpPr>
        <p:spPr>
          <a:xfrm>
            <a:off x="535577" y="1606731"/>
            <a:ext cx="7733212" cy="4976949"/>
          </a:xfrm>
        </p:spPr>
        <p:txBody>
          <a:bodyPr>
            <a:normAutofit fontScale="92500" lnSpcReduction="10000"/>
          </a:bodyPr>
          <a:lstStyle/>
          <a:p>
            <a:pPr algn="just">
              <a:buNone/>
            </a:pPr>
            <a:r>
              <a:rPr lang="pt-BR" sz="3200" dirty="0"/>
              <a:t>	O Conselho Federal da OAB interpôs, em 2013, uma ADI por omissão. </a:t>
            </a:r>
          </a:p>
          <a:p>
            <a:pPr algn="just">
              <a:buNone/>
            </a:pPr>
            <a:r>
              <a:rPr lang="pt-BR" sz="3200" dirty="0"/>
              <a:t>	Solicitou que se determinasse aos Presidentes da Câmara e do Senado, bem assim à Presidência da República, a adoção das providências para que a análise do Projeto de Lei n. 6.953/2002 e sua conversão em lei ocorressem no prazo máximo de 120 dias. Requereu, ainda, que o STF confirmasse a aplicabilidade do Código de Defesa do Consumidor (CDC) aos usuários de serviços públicos enquanto não editada a clamada lei específica.</a:t>
            </a:r>
            <a:endParaRPr lang="pt-BR" dirty="0"/>
          </a:p>
        </p:txBody>
      </p:sp>
      <p:pic>
        <p:nvPicPr>
          <p:cNvPr id="5" name="Imagem 4" descr="justiça STF.jpg"/>
          <p:cNvPicPr>
            <a:picLocks noChangeAspect="1"/>
          </p:cNvPicPr>
          <p:nvPr/>
        </p:nvPicPr>
        <p:blipFill>
          <a:blip r:embed="rId3" cstate="print"/>
          <a:stretch>
            <a:fillRect/>
          </a:stretch>
        </p:blipFill>
        <p:spPr>
          <a:xfrm>
            <a:off x="8247314" y="2573383"/>
            <a:ext cx="3944686" cy="2886891"/>
          </a:xfrm>
          <a:prstGeom prst="rect">
            <a:avLst/>
          </a:prstGeom>
        </p:spPr>
      </p:pic>
    </p:spTree>
    <p:extLst>
      <p:ext uri="{BB962C8B-B14F-4D97-AF65-F5344CB8AC3E}">
        <p14:creationId xmlns:p14="http://schemas.microsoft.com/office/powerpoint/2010/main" val="3448341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ADI por omissão</a:t>
            </a:r>
          </a:p>
        </p:txBody>
      </p:sp>
      <p:sp>
        <p:nvSpPr>
          <p:cNvPr id="3" name="Espaço Reservado para Conteúdo 2"/>
          <p:cNvSpPr>
            <a:spLocks noGrp="1"/>
          </p:cNvSpPr>
          <p:nvPr>
            <p:ph idx="1"/>
          </p:nvPr>
        </p:nvSpPr>
        <p:spPr>
          <a:xfrm>
            <a:off x="0" y="1606731"/>
            <a:ext cx="8268789" cy="4976949"/>
          </a:xfrm>
        </p:spPr>
        <p:txBody>
          <a:bodyPr>
            <a:noAutofit/>
          </a:bodyPr>
          <a:lstStyle/>
          <a:p>
            <a:pPr lvl="1" algn="just">
              <a:buNone/>
            </a:pPr>
            <a:r>
              <a:rPr lang="pt-BR" sz="2800" dirty="0"/>
              <a:t>	O Relator, o Ministro Dias </a:t>
            </a:r>
            <a:r>
              <a:rPr lang="pt-BR" sz="2800" dirty="0" err="1"/>
              <a:t>Toffoli</a:t>
            </a:r>
            <a:r>
              <a:rPr lang="pt-BR" sz="2800" dirty="0"/>
              <a:t> reconheceu a mora legislativa e determinou em decisão monocrática a elaboração da lei em 120 dias. Ao fazê-lo, entre outras coisas, aduziu que o art. 27 da EC 19/1998 </a:t>
            </a:r>
            <a:r>
              <a:rPr lang="pt-BR" sz="2800" b="1" dirty="0"/>
              <a:t>criou “verdadeira imposição </a:t>
            </a:r>
            <a:r>
              <a:rPr lang="pt-BR" sz="2800" b="1" dirty="0" err="1"/>
              <a:t>legiferante</a:t>
            </a:r>
            <a:r>
              <a:rPr lang="pt-BR" sz="2800" dirty="0"/>
              <a:t>, a qual, dirigida ao Estado legislador, tem por finalidade vinculá-lo à efetivação de uma legislação destinada: (a) a assegurar a prestação de </a:t>
            </a:r>
            <a:r>
              <a:rPr lang="pt-BR" sz="2800" i="1" dirty="0"/>
              <a:t>serviços públicos de qualidade à coletividade </a:t>
            </a:r>
            <a:r>
              <a:rPr lang="pt-BR" sz="2800" dirty="0"/>
              <a:t>e (b) a estabelecer </a:t>
            </a:r>
            <a:r>
              <a:rPr lang="pt-BR" sz="2800" i="1" dirty="0"/>
              <a:t>mecanismos específicos de proteção e defesa dos usuários</a:t>
            </a:r>
            <a:r>
              <a:rPr lang="pt-BR" sz="2800" dirty="0"/>
              <a:t>” </a:t>
            </a:r>
          </a:p>
        </p:txBody>
      </p:sp>
      <p:pic>
        <p:nvPicPr>
          <p:cNvPr id="5" name="Imagem 4" descr="justiça STF.jpg"/>
          <p:cNvPicPr>
            <a:picLocks noChangeAspect="1"/>
          </p:cNvPicPr>
          <p:nvPr/>
        </p:nvPicPr>
        <p:blipFill>
          <a:blip r:embed="rId3" cstate="print"/>
          <a:stretch>
            <a:fillRect/>
          </a:stretch>
        </p:blipFill>
        <p:spPr>
          <a:xfrm>
            <a:off x="8247314" y="2429692"/>
            <a:ext cx="3944686" cy="2886891"/>
          </a:xfrm>
          <a:prstGeom prst="rect">
            <a:avLst/>
          </a:prstGeom>
        </p:spPr>
      </p:pic>
    </p:spTree>
    <p:extLst>
      <p:ext uri="{BB962C8B-B14F-4D97-AF65-F5344CB8AC3E}">
        <p14:creationId xmlns:p14="http://schemas.microsoft.com/office/powerpoint/2010/main" val="344834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ADI por omissão</a:t>
            </a:r>
          </a:p>
        </p:txBody>
      </p:sp>
      <p:sp>
        <p:nvSpPr>
          <p:cNvPr id="3" name="Espaço Reservado para Conteúdo 2"/>
          <p:cNvSpPr>
            <a:spLocks noGrp="1"/>
          </p:cNvSpPr>
          <p:nvPr>
            <p:ph idx="1"/>
          </p:nvPr>
        </p:nvSpPr>
        <p:spPr>
          <a:xfrm>
            <a:off x="391886" y="1881052"/>
            <a:ext cx="7733212" cy="4532812"/>
          </a:xfrm>
        </p:spPr>
        <p:txBody>
          <a:bodyPr>
            <a:noAutofit/>
          </a:bodyPr>
          <a:lstStyle/>
          <a:p>
            <a:pPr lvl="1" algn="just">
              <a:buNone/>
            </a:pPr>
            <a:r>
              <a:rPr lang="pt-BR" sz="2800" dirty="0"/>
              <a:t>	</a:t>
            </a:r>
            <a:r>
              <a:rPr lang="pt-BR" sz="3600" dirty="0"/>
              <a:t>O pedido da aplicabilidade subsidiária do CDC ficou prejudicado, pois, em virtude da decisão cautelar do STF, o Congresso finalmente agiu como deveria e, em 29 de junho de 2017, publicou-se a Lei n. 13.460, conhecida como Código de Defesa do Usuário de Serviço Público</a:t>
            </a:r>
          </a:p>
        </p:txBody>
      </p:sp>
      <p:pic>
        <p:nvPicPr>
          <p:cNvPr id="5" name="Imagem 4" descr="justiça STF.jpg"/>
          <p:cNvPicPr>
            <a:picLocks noChangeAspect="1"/>
          </p:cNvPicPr>
          <p:nvPr/>
        </p:nvPicPr>
        <p:blipFill>
          <a:blip r:embed="rId3" cstate="print"/>
          <a:stretch>
            <a:fillRect/>
          </a:stretch>
        </p:blipFill>
        <p:spPr>
          <a:xfrm>
            <a:off x="8247314" y="2142309"/>
            <a:ext cx="3944686" cy="2886891"/>
          </a:xfrm>
          <a:prstGeom prst="rect">
            <a:avLst/>
          </a:prstGeom>
        </p:spPr>
      </p:pic>
    </p:spTree>
    <p:extLst>
      <p:ext uri="{BB962C8B-B14F-4D97-AF65-F5344CB8AC3E}">
        <p14:creationId xmlns:p14="http://schemas.microsoft.com/office/powerpoint/2010/main" val="344834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13713" y="1843631"/>
            <a:ext cx="10608733" cy="4652703"/>
          </a:xfrm>
        </p:spPr>
        <p:txBody>
          <a:bodyPr numCol="2">
            <a:normAutofit/>
          </a:bodyPr>
          <a:lstStyle/>
          <a:p>
            <a:pPr marL="0" indent="0">
              <a:buNone/>
            </a:pPr>
            <a:r>
              <a:rPr lang="pt-BR" dirty="0"/>
              <a:t>1 Base Legal e Normativa</a:t>
            </a:r>
          </a:p>
          <a:p>
            <a:pPr marL="0" indent="0">
              <a:buNone/>
            </a:pPr>
            <a:r>
              <a:rPr lang="pt-BR" dirty="0"/>
              <a:t>2 Finalidades e Competências</a:t>
            </a:r>
          </a:p>
          <a:p>
            <a:pPr marL="0" indent="0">
              <a:buNone/>
            </a:pPr>
            <a:r>
              <a:rPr lang="pt-BR" dirty="0"/>
              <a:t>3 Estruturação e Princípios de Funcionamento</a:t>
            </a:r>
          </a:p>
          <a:p>
            <a:pPr marL="0" indent="0">
              <a:buNone/>
            </a:pPr>
            <a:r>
              <a:rPr lang="pt-BR" dirty="0"/>
              <a:t>4 O Papel da Ouvidoria Pública</a:t>
            </a:r>
          </a:p>
          <a:p>
            <a:pPr marL="0" indent="0">
              <a:buNone/>
            </a:pPr>
            <a:r>
              <a:rPr lang="pt-BR" dirty="0"/>
              <a:t>5 Atendimento Presencial</a:t>
            </a:r>
          </a:p>
          <a:p>
            <a:pPr marL="0" indent="0">
              <a:buNone/>
            </a:pPr>
            <a:r>
              <a:rPr lang="pt-BR" dirty="0"/>
              <a:t>6 Ferramenta </a:t>
            </a:r>
            <a:r>
              <a:rPr lang="pt-BR" dirty="0" err="1"/>
              <a:t>e-SIC</a:t>
            </a:r>
            <a:r>
              <a:rPr lang="pt-BR" dirty="0"/>
              <a:t>:</a:t>
            </a:r>
          </a:p>
          <a:p>
            <a:pPr marL="0" indent="0">
              <a:buNone/>
            </a:pPr>
            <a:r>
              <a:rPr lang="pt-BR" dirty="0"/>
              <a:t>a) Promover transparência passiva</a:t>
            </a:r>
          </a:p>
          <a:p>
            <a:pPr marL="0" indent="0">
              <a:buNone/>
            </a:pPr>
            <a:r>
              <a:rPr lang="pt-BR" dirty="0"/>
              <a:t>b) Facilitar participação cidadã</a:t>
            </a:r>
          </a:p>
          <a:p>
            <a:pPr marL="0" indent="0">
              <a:buNone/>
            </a:pPr>
            <a:r>
              <a:rPr lang="pt-BR" dirty="0"/>
              <a:t>c) Centralizar e gerenciar manifestações</a:t>
            </a:r>
          </a:p>
          <a:p>
            <a:pPr marL="0" indent="0">
              <a:buNone/>
            </a:pPr>
            <a:r>
              <a:rPr lang="pt-BR" dirty="0"/>
              <a:t>d) Organizar procedimentos</a:t>
            </a:r>
          </a:p>
          <a:p>
            <a:pPr marL="0" indent="0">
              <a:buNone/>
            </a:pPr>
            <a:r>
              <a:rPr lang="pt-BR" dirty="0"/>
              <a:t>e) Proporcionar acompanhamento pelo manifestante</a:t>
            </a:r>
          </a:p>
          <a:p>
            <a:pPr marL="0" indent="0">
              <a:buNone/>
            </a:pPr>
            <a:r>
              <a:rPr lang="pt-BR" dirty="0"/>
              <a:t>7 Prazos e Fluxos de Resposta</a:t>
            </a:r>
          </a:p>
          <a:p>
            <a:pPr marL="0" indent="0">
              <a:buNone/>
            </a:pPr>
            <a:r>
              <a:rPr lang="pt-BR" dirty="0"/>
              <a:t>8 Recursos e Reclamações sobre o Atendimento</a:t>
            </a:r>
          </a:p>
          <a:p>
            <a:pPr marL="0" indent="0">
              <a:buNone/>
            </a:pPr>
            <a:r>
              <a:rPr lang="pt-BR" dirty="0"/>
              <a:t>9 Conselho Municipal de Usuários</a:t>
            </a:r>
          </a:p>
        </p:txBody>
      </p:sp>
      <p:sp>
        <p:nvSpPr>
          <p:cNvPr id="2" name="Retângulo 1"/>
          <p:cNvSpPr/>
          <p:nvPr/>
        </p:nvSpPr>
        <p:spPr>
          <a:xfrm>
            <a:off x="1786751" y="866441"/>
            <a:ext cx="8154475" cy="692049"/>
          </a:xfrm>
          <a:prstGeom prst="rect">
            <a:avLst/>
          </a:prstGeom>
        </p:spPr>
        <p:txBody>
          <a:bodyPr wrap="none">
            <a:spAutoFit/>
          </a:bodyPr>
          <a:lstStyle/>
          <a:p>
            <a:pPr algn="ctr">
              <a:lnSpc>
                <a:spcPct val="115000"/>
              </a:lnSpc>
              <a:spcAft>
                <a:spcPts val="1000"/>
              </a:spcAft>
            </a:pPr>
            <a:r>
              <a:rPr lang="pt-BR" sz="3600" b="1" dirty="0"/>
              <a:t> Ouvidoria: Canal de Controle e Cidadania</a:t>
            </a:r>
            <a:endParaRPr lang="pt-BR" sz="3600" dirty="0"/>
          </a:p>
        </p:txBody>
      </p:sp>
    </p:spTree>
    <p:extLst>
      <p:ext uri="{BB962C8B-B14F-4D97-AF65-F5344CB8AC3E}">
        <p14:creationId xmlns:p14="http://schemas.microsoft.com/office/powerpoint/2010/main" val="33951747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7389" y="2729501"/>
            <a:ext cx="10515600" cy="1325563"/>
          </a:xfrm>
        </p:spPr>
        <p:txBody>
          <a:bodyPr>
            <a:normAutofit/>
          </a:bodyPr>
          <a:lstStyle/>
          <a:p>
            <a:pPr algn="ctr"/>
            <a:r>
              <a:rPr lang="pt-BR" dirty="0"/>
              <a:t>Ouvidoria Municipal</a:t>
            </a:r>
          </a:p>
        </p:txBody>
      </p:sp>
    </p:spTree>
    <p:extLst>
      <p:ext uri="{BB962C8B-B14F-4D97-AF65-F5344CB8AC3E}">
        <p14:creationId xmlns:p14="http://schemas.microsoft.com/office/powerpoint/2010/main" val="2568273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Atribuições da Ouvidoria</a:t>
            </a:r>
          </a:p>
        </p:txBody>
      </p:sp>
      <p:sp>
        <p:nvSpPr>
          <p:cNvPr id="3" name="Espaço Reservado para Conteúdo 2"/>
          <p:cNvSpPr>
            <a:spLocks noGrp="1"/>
          </p:cNvSpPr>
          <p:nvPr>
            <p:ph idx="1"/>
          </p:nvPr>
        </p:nvSpPr>
        <p:spPr>
          <a:xfrm>
            <a:off x="812075" y="2220686"/>
            <a:ext cx="10515600" cy="4362994"/>
          </a:xfrm>
        </p:spPr>
        <p:txBody>
          <a:bodyPr>
            <a:normAutofit fontScale="92500" lnSpcReduction="20000"/>
          </a:bodyPr>
          <a:lstStyle/>
          <a:p>
            <a:pPr algn="just">
              <a:buNone/>
            </a:pPr>
            <a:r>
              <a:rPr lang="pt-BR" sz="3600" dirty="0"/>
              <a:t>	Art. 13, </a:t>
            </a:r>
            <a:r>
              <a:rPr lang="pt-BR" sz="3600" i="1" dirty="0"/>
              <a:t>caput </a:t>
            </a:r>
            <a:r>
              <a:rPr lang="pt-BR" sz="3600" dirty="0"/>
              <a:t>– Atribuições:</a:t>
            </a:r>
          </a:p>
          <a:p>
            <a:pPr algn="just">
              <a:buNone/>
            </a:pPr>
            <a:r>
              <a:rPr lang="pt-BR" sz="3600" dirty="0"/>
              <a:t>I - promover a participação do usuário na administração pública, em cooperação com outras entidades de defesa do usuário;</a:t>
            </a:r>
          </a:p>
          <a:p>
            <a:pPr algn="just">
              <a:buNone/>
            </a:pPr>
            <a:r>
              <a:rPr lang="pt-BR" sz="3600" dirty="0"/>
              <a:t>II - acompanhar a prestação dos serviços, visando a garantir a sua efetividade;</a:t>
            </a:r>
          </a:p>
          <a:p>
            <a:pPr algn="just">
              <a:buNone/>
            </a:pPr>
            <a:r>
              <a:rPr lang="pt-BR" sz="3600" dirty="0"/>
              <a:t>III - propor aperfeiçoamentos na prestação dos serviços;</a:t>
            </a:r>
          </a:p>
          <a:p>
            <a:pPr algn="just">
              <a:buNone/>
            </a:pPr>
            <a:r>
              <a:rPr lang="pt-BR" sz="3600" dirty="0"/>
              <a:t>IV - auxiliar na prevenção e correção dos atos e procedimentos incompatíveis com os princípios estabelecidos nesta Lei;</a:t>
            </a:r>
          </a:p>
          <a:p>
            <a:pPr algn="just">
              <a:buNone/>
            </a:pPr>
            <a:endParaRPr lang="pt-BR" sz="3600" dirty="0"/>
          </a:p>
          <a:p>
            <a:pPr algn="just">
              <a:buNone/>
            </a:pPr>
            <a:endParaRPr lang="pt-BR" dirty="0"/>
          </a:p>
          <a:p>
            <a:pPr>
              <a:buNone/>
            </a:pPr>
            <a:endParaRPr lang="pt-BR" dirty="0"/>
          </a:p>
        </p:txBody>
      </p:sp>
      <p:pic>
        <p:nvPicPr>
          <p:cNvPr id="4" name="Imagem 3" descr="ouvidoria.jpg"/>
          <p:cNvPicPr>
            <a:picLocks noChangeAspect="1"/>
          </p:cNvPicPr>
          <p:nvPr/>
        </p:nvPicPr>
        <p:blipFill>
          <a:blip r:embed="rId3" cstate="print"/>
          <a:stretch>
            <a:fillRect/>
          </a:stretch>
        </p:blipFill>
        <p:spPr>
          <a:xfrm>
            <a:off x="9202585" y="703355"/>
            <a:ext cx="2507177" cy="1608772"/>
          </a:xfrm>
          <a:prstGeom prst="rect">
            <a:avLst/>
          </a:prstGeom>
        </p:spPr>
      </p:pic>
    </p:spTree>
    <p:extLst>
      <p:ext uri="{BB962C8B-B14F-4D97-AF65-F5344CB8AC3E}">
        <p14:creationId xmlns:p14="http://schemas.microsoft.com/office/powerpoint/2010/main" val="344834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Atribuições da Ouvidoria</a:t>
            </a:r>
          </a:p>
        </p:txBody>
      </p:sp>
      <p:sp>
        <p:nvSpPr>
          <p:cNvPr id="3" name="Espaço Reservado para Conteúdo 2"/>
          <p:cNvSpPr>
            <a:spLocks noGrp="1"/>
          </p:cNvSpPr>
          <p:nvPr>
            <p:ph idx="1"/>
          </p:nvPr>
        </p:nvSpPr>
        <p:spPr>
          <a:xfrm>
            <a:off x="812075" y="2220686"/>
            <a:ext cx="10515600" cy="4362994"/>
          </a:xfrm>
        </p:spPr>
        <p:txBody>
          <a:bodyPr>
            <a:normAutofit fontScale="92500" lnSpcReduction="20000"/>
          </a:bodyPr>
          <a:lstStyle/>
          <a:p>
            <a:pPr algn="just">
              <a:buNone/>
            </a:pPr>
            <a:r>
              <a:rPr lang="pt-BR" sz="3600" dirty="0"/>
              <a:t>	Art. 13, </a:t>
            </a:r>
            <a:r>
              <a:rPr lang="pt-BR" sz="3600" i="1" dirty="0"/>
              <a:t>caput </a:t>
            </a:r>
            <a:r>
              <a:rPr lang="pt-BR" sz="3600" dirty="0"/>
              <a:t>– Atribuições:</a:t>
            </a:r>
          </a:p>
          <a:p>
            <a:pPr algn="just">
              <a:buNone/>
            </a:pPr>
            <a:r>
              <a:rPr lang="pt-BR" sz="3600" dirty="0"/>
              <a:t>V - propor a adoção de medidas para a defesa dos direitos do usuário, em observância às determinações desta Lei;</a:t>
            </a:r>
          </a:p>
          <a:p>
            <a:pPr algn="just">
              <a:buNone/>
            </a:pPr>
            <a:r>
              <a:rPr lang="pt-BR" sz="3600" dirty="0"/>
              <a:t>VI - receber, analisar e encaminhar às autoridades competentes as manifestações, acompanhando o tratamento e a efetiva conclusão das manifestações de usuário perante órgão ou entidade a que se vincula; e</a:t>
            </a:r>
          </a:p>
          <a:p>
            <a:pPr algn="just">
              <a:buNone/>
            </a:pPr>
            <a:r>
              <a:rPr lang="pt-BR" sz="3600" dirty="0"/>
              <a:t>VII - promover a adoção de mediação e conciliação entre o usuário e o órgão ou a entidade pública, sem prejuízo de outros órgãos competentes.</a:t>
            </a:r>
          </a:p>
          <a:p>
            <a:pPr algn="just">
              <a:buNone/>
            </a:pPr>
            <a:endParaRPr lang="pt-BR" sz="3600" dirty="0"/>
          </a:p>
          <a:p>
            <a:pPr algn="just">
              <a:buNone/>
            </a:pPr>
            <a:endParaRPr lang="pt-BR" dirty="0"/>
          </a:p>
          <a:p>
            <a:pPr>
              <a:buNone/>
            </a:pPr>
            <a:endParaRPr lang="pt-BR" dirty="0"/>
          </a:p>
        </p:txBody>
      </p:sp>
      <p:pic>
        <p:nvPicPr>
          <p:cNvPr id="4" name="Imagem 3" descr="ouvidoria.jpg"/>
          <p:cNvPicPr>
            <a:picLocks noChangeAspect="1"/>
          </p:cNvPicPr>
          <p:nvPr/>
        </p:nvPicPr>
        <p:blipFill>
          <a:blip r:embed="rId3" cstate="print"/>
          <a:stretch>
            <a:fillRect/>
          </a:stretch>
        </p:blipFill>
        <p:spPr>
          <a:xfrm>
            <a:off x="9202585" y="703355"/>
            <a:ext cx="2507177" cy="1608772"/>
          </a:xfrm>
          <a:prstGeom prst="rect">
            <a:avLst/>
          </a:prstGeom>
        </p:spPr>
      </p:pic>
    </p:spTree>
    <p:extLst>
      <p:ext uri="{BB962C8B-B14F-4D97-AF65-F5344CB8AC3E}">
        <p14:creationId xmlns:p14="http://schemas.microsoft.com/office/powerpoint/2010/main" val="344834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2074" y="2272937"/>
            <a:ext cx="10826931" cy="4310743"/>
          </a:xfrm>
        </p:spPr>
        <p:txBody>
          <a:bodyPr>
            <a:normAutofit/>
          </a:bodyPr>
          <a:lstStyle/>
          <a:p>
            <a:pPr algn="just">
              <a:buNone/>
            </a:pPr>
            <a:r>
              <a:rPr lang="pt-BR" dirty="0"/>
              <a:t>	</a:t>
            </a:r>
            <a:r>
              <a:rPr lang="pt-BR" sz="3200" dirty="0"/>
              <a:t>Art. 14. Com vistas à realização de seus objetivos, </a:t>
            </a:r>
            <a:r>
              <a:rPr lang="pt-BR" sz="3200" b="1" dirty="0"/>
              <a:t>as ouvidorias deverão</a:t>
            </a:r>
            <a:r>
              <a:rPr lang="pt-BR" sz="3200" dirty="0"/>
              <a:t>:</a:t>
            </a:r>
          </a:p>
          <a:p>
            <a:pPr algn="just">
              <a:buNone/>
            </a:pPr>
            <a:r>
              <a:rPr lang="pt-BR" sz="3200" dirty="0"/>
              <a:t>I - receber, analisar e responder, por meio de mecanismos proativos e reativos, as manifestações encaminhadas por usuários de serviços públicos; e</a:t>
            </a:r>
          </a:p>
          <a:p>
            <a:pPr algn="just">
              <a:buNone/>
            </a:pPr>
            <a:r>
              <a:rPr lang="pt-BR" sz="3200" dirty="0"/>
              <a:t>II - elaborar, anualmente, relatório de gestão, que deverá consolidar as informações mencionadas no inciso I, e, com base nelas, apontar falhas e sugerir melhorias na prestação de serviços públicos.</a:t>
            </a:r>
          </a:p>
        </p:txBody>
      </p:sp>
      <p:sp>
        <p:nvSpPr>
          <p:cNvPr id="4" name="Título 1"/>
          <p:cNvSpPr>
            <a:spLocks noGrp="1"/>
          </p:cNvSpPr>
          <p:nvPr>
            <p:ph type="title"/>
          </p:nvPr>
        </p:nvSpPr>
        <p:spPr>
          <a:xfrm>
            <a:off x="720633" y="913766"/>
            <a:ext cx="10515600" cy="810531"/>
          </a:xfrm>
        </p:spPr>
        <p:txBody>
          <a:bodyPr>
            <a:normAutofit/>
          </a:bodyPr>
          <a:lstStyle/>
          <a:p>
            <a:pPr algn="ctr"/>
            <a:r>
              <a:rPr lang="pt-BR" dirty="0"/>
              <a:t>Deveres das Ouvidorias</a:t>
            </a:r>
          </a:p>
        </p:txBody>
      </p:sp>
      <p:pic>
        <p:nvPicPr>
          <p:cNvPr id="5" name="Imagem 4" descr="ouvidoria.jpg"/>
          <p:cNvPicPr>
            <a:picLocks noChangeAspect="1"/>
          </p:cNvPicPr>
          <p:nvPr/>
        </p:nvPicPr>
        <p:blipFill>
          <a:blip r:embed="rId3" cstate="print"/>
          <a:stretch>
            <a:fillRect/>
          </a:stretch>
        </p:blipFill>
        <p:spPr>
          <a:xfrm>
            <a:off x="9202585" y="703355"/>
            <a:ext cx="2507177" cy="1608772"/>
          </a:xfrm>
          <a:prstGeom prst="rect">
            <a:avLst/>
          </a:prstGeom>
        </p:spPr>
      </p:pic>
    </p:spTree>
    <p:extLst>
      <p:ext uri="{BB962C8B-B14F-4D97-AF65-F5344CB8AC3E}">
        <p14:creationId xmlns:p14="http://schemas.microsoft.com/office/powerpoint/2010/main" val="443972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2074" y="2272937"/>
            <a:ext cx="10826931" cy="4310743"/>
          </a:xfrm>
        </p:spPr>
        <p:txBody>
          <a:bodyPr>
            <a:normAutofit/>
          </a:bodyPr>
          <a:lstStyle/>
          <a:p>
            <a:pPr algn="just">
              <a:buNone/>
            </a:pPr>
            <a:r>
              <a:rPr lang="pt-BR" sz="3200" dirty="0"/>
              <a:t>Art. 15. O relatório de gestão de que trata o inciso II do </a:t>
            </a:r>
            <a:r>
              <a:rPr lang="pt-BR" sz="3200" b="1" dirty="0"/>
              <a:t>caput </a:t>
            </a:r>
            <a:r>
              <a:rPr lang="pt-BR" sz="3200" dirty="0"/>
              <a:t>do art. 14 deverá indicar, ao menos:</a:t>
            </a:r>
          </a:p>
          <a:p>
            <a:pPr algn="just">
              <a:buNone/>
            </a:pPr>
            <a:r>
              <a:rPr lang="pt-BR" sz="3200" dirty="0"/>
              <a:t>I - o número de manifestações recebidas no ano anterior;</a:t>
            </a:r>
          </a:p>
          <a:p>
            <a:pPr algn="just">
              <a:buNone/>
            </a:pPr>
            <a:r>
              <a:rPr lang="pt-BR" sz="3200" dirty="0"/>
              <a:t>II - os motivos das manifestações;</a:t>
            </a:r>
          </a:p>
          <a:p>
            <a:pPr algn="just">
              <a:buNone/>
            </a:pPr>
            <a:r>
              <a:rPr lang="pt-BR" sz="3200" dirty="0"/>
              <a:t>III - a análise dos pontos recorrentes; e</a:t>
            </a:r>
          </a:p>
          <a:p>
            <a:pPr algn="just">
              <a:buNone/>
            </a:pPr>
            <a:r>
              <a:rPr lang="pt-BR" sz="3200" dirty="0"/>
              <a:t>IV - as providências adotadas pela administração pública nas soluções apresentadas.</a:t>
            </a:r>
          </a:p>
        </p:txBody>
      </p:sp>
      <p:sp>
        <p:nvSpPr>
          <p:cNvPr id="4" name="Título 1"/>
          <p:cNvSpPr>
            <a:spLocks noGrp="1"/>
          </p:cNvSpPr>
          <p:nvPr>
            <p:ph type="title"/>
          </p:nvPr>
        </p:nvSpPr>
        <p:spPr>
          <a:xfrm>
            <a:off x="720633" y="913766"/>
            <a:ext cx="10515600" cy="810531"/>
          </a:xfrm>
        </p:spPr>
        <p:txBody>
          <a:bodyPr>
            <a:normAutofit/>
          </a:bodyPr>
          <a:lstStyle/>
          <a:p>
            <a:pPr algn="ctr"/>
            <a:r>
              <a:rPr lang="pt-BR" dirty="0"/>
              <a:t>Do Relatório anual da Ouvidoria</a:t>
            </a:r>
          </a:p>
        </p:txBody>
      </p:sp>
      <p:pic>
        <p:nvPicPr>
          <p:cNvPr id="5" name="Imagem 4" descr="ouvidoria.jpg"/>
          <p:cNvPicPr>
            <a:picLocks noChangeAspect="1"/>
          </p:cNvPicPr>
          <p:nvPr/>
        </p:nvPicPr>
        <p:blipFill>
          <a:blip r:embed="rId3" cstate="print"/>
          <a:stretch>
            <a:fillRect/>
          </a:stretch>
        </p:blipFill>
        <p:spPr>
          <a:xfrm>
            <a:off x="9488880" y="703355"/>
            <a:ext cx="2507177" cy="1608772"/>
          </a:xfrm>
          <a:prstGeom prst="rect">
            <a:avLst/>
          </a:prstGeom>
        </p:spPr>
      </p:pic>
    </p:spTree>
    <p:extLst>
      <p:ext uri="{BB962C8B-B14F-4D97-AF65-F5344CB8AC3E}">
        <p14:creationId xmlns:p14="http://schemas.microsoft.com/office/powerpoint/2010/main" val="443972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2074" y="2272937"/>
            <a:ext cx="10826931" cy="4310743"/>
          </a:xfrm>
        </p:spPr>
        <p:txBody>
          <a:bodyPr>
            <a:normAutofit/>
          </a:bodyPr>
          <a:lstStyle/>
          <a:p>
            <a:pPr algn="just">
              <a:buNone/>
            </a:pPr>
            <a:r>
              <a:rPr lang="pt-BR" sz="3600" dirty="0"/>
              <a:t>Art. 15. [...]</a:t>
            </a:r>
          </a:p>
          <a:p>
            <a:pPr algn="just">
              <a:buNone/>
            </a:pPr>
            <a:r>
              <a:rPr lang="pt-BR" sz="3600" dirty="0"/>
              <a:t>Parágrafo único. O relatório de gestão será:</a:t>
            </a:r>
          </a:p>
          <a:p>
            <a:pPr algn="just">
              <a:buNone/>
            </a:pPr>
            <a:r>
              <a:rPr lang="pt-BR" sz="3600" dirty="0"/>
              <a:t>I - encaminhado à autoridade máxima do órgão a que pertence a unidade de ouvidoria; e</a:t>
            </a:r>
          </a:p>
          <a:p>
            <a:pPr algn="just">
              <a:buNone/>
            </a:pPr>
            <a:r>
              <a:rPr lang="pt-BR" sz="3600" dirty="0"/>
              <a:t>II - disponibilizado integralmente na internet.</a:t>
            </a:r>
          </a:p>
        </p:txBody>
      </p:sp>
      <p:sp>
        <p:nvSpPr>
          <p:cNvPr id="4" name="Título 1"/>
          <p:cNvSpPr>
            <a:spLocks noGrp="1"/>
          </p:cNvSpPr>
          <p:nvPr>
            <p:ph type="title"/>
          </p:nvPr>
        </p:nvSpPr>
        <p:spPr>
          <a:xfrm>
            <a:off x="720633" y="913766"/>
            <a:ext cx="10515600" cy="810531"/>
          </a:xfrm>
        </p:spPr>
        <p:txBody>
          <a:bodyPr>
            <a:normAutofit/>
          </a:bodyPr>
          <a:lstStyle/>
          <a:p>
            <a:r>
              <a:rPr lang="pt-BR" dirty="0"/>
              <a:t>Destino do Relatório da Ouvidoria</a:t>
            </a:r>
          </a:p>
        </p:txBody>
      </p:sp>
      <p:pic>
        <p:nvPicPr>
          <p:cNvPr id="5" name="Imagem 4" descr="ouvidoria.jpg"/>
          <p:cNvPicPr>
            <a:picLocks noChangeAspect="1"/>
          </p:cNvPicPr>
          <p:nvPr/>
        </p:nvPicPr>
        <p:blipFill>
          <a:blip r:embed="rId3" cstate="print"/>
          <a:stretch>
            <a:fillRect/>
          </a:stretch>
        </p:blipFill>
        <p:spPr>
          <a:xfrm>
            <a:off x="9488880" y="703355"/>
            <a:ext cx="2507177" cy="1608772"/>
          </a:xfrm>
          <a:prstGeom prst="rect">
            <a:avLst/>
          </a:prstGeom>
        </p:spPr>
      </p:pic>
    </p:spTree>
    <p:extLst>
      <p:ext uri="{BB962C8B-B14F-4D97-AF65-F5344CB8AC3E}">
        <p14:creationId xmlns:p14="http://schemas.microsoft.com/office/powerpoint/2010/main" val="443972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7389" y="2729501"/>
            <a:ext cx="10515600" cy="1325563"/>
          </a:xfrm>
        </p:spPr>
        <p:txBody>
          <a:bodyPr>
            <a:normAutofit/>
          </a:bodyPr>
          <a:lstStyle/>
          <a:p>
            <a:pPr algn="ctr"/>
            <a:r>
              <a:rPr lang="pt-BR" dirty="0"/>
              <a:t>A manifestação dos usuários</a:t>
            </a:r>
          </a:p>
        </p:txBody>
      </p:sp>
    </p:spTree>
    <p:extLst>
      <p:ext uri="{BB962C8B-B14F-4D97-AF65-F5344CB8AC3E}">
        <p14:creationId xmlns:p14="http://schemas.microsoft.com/office/powerpoint/2010/main" val="3093327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Manifestações dos Usuários – Art. 10</a:t>
            </a:r>
          </a:p>
        </p:txBody>
      </p:sp>
      <p:sp>
        <p:nvSpPr>
          <p:cNvPr id="3" name="Espaço Reservado para Conteúdo 2"/>
          <p:cNvSpPr>
            <a:spLocks noGrp="1"/>
          </p:cNvSpPr>
          <p:nvPr>
            <p:ph idx="1"/>
          </p:nvPr>
        </p:nvSpPr>
        <p:spPr>
          <a:xfrm>
            <a:off x="812075" y="1972491"/>
            <a:ext cx="10515600" cy="4611189"/>
          </a:xfrm>
        </p:spPr>
        <p:txBody>
          <a:bodyPr>
            <a:normAutofit lnSpcReduction="10000"/>
          </a:bodyPr>
          <a:lstStyle/>
          <a:p>
            <a:pPr algn="just">
              <a:buNone/>
            </a:pPr>
            <a:r>
              <a:rPr lang="pt-BR" dirty="0"/>
              <a:t>Art. 10. A manifestação será dirigida à ouvidoria do órgão ou entidade responsável e conterá a identificação do requerente.</a:t>
            </a:r>
          </a:p>
          <a:p>
            <a:pPr algn="just">
              <a:buNone/>
            </a:pPr>
            <a:r>
              <a:rPr lang="pt-BR" dirty="0"/>
              <a:t>§ 1º A identificação do requerente não conterá exigências que inviabilizem sua manifestação.</a:t>
            </a:r>
          </a:p>
          <a:p>
            <a:pPr algn="just">
              <a:buNone/>
            </a:pPr>
            <a:r>
              <a:rPr lang="pt-BR" dirty="0"/>
              <a:t>§ 2º São vedadas quaisquer exigências relativas aos motivos determinantes da apresentação de manifestações perante a ouvidoria.</a:t>
            </a:r>
          </a:p>
          <a:p>
            <a:pPr algn="just">
              <a:buNone/>
            </a:pPr>
            <a:r>
              <a:rPr lang="pt-BR" dirty="0"/>
              <a:t>§ 3º Caso não haja ouvidoria, o usuário poderá apresentar manifestações diretamente ao órgão ou entidade responsável pela execução do serviço e ao órgão ou entidade a que se subordinem ou se vinculem.</a:t>
            </a:r>
          </a:p>
        </p:txBody>
      </p:sp>
    </p:spTree>
    <p:extLst>
      <p:ext uri="{BB962C8B-B14F-4D97-AF65-F5344CB8AC3E}">
        <p14:creationId xmlns:p14="http://schemas.microsoft.com/office/powerpoint/2010/main" val="344834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Manifestações dos Usuários – Art. 10</a:t>
            </a:r>
          </a:p>
        </p:txBody>
      </p:sp>
      <p:sp>
        <p:nvSpPr>
          <p:cNvPr id="3" name="Espaço Reservado para Conteúdo 2"/>
          <p:cNvSpPr>
            <a:spLocks noGrp="1"/>
          </p:cNvSpPr>
          <p:nvPr>
            <p:ph idx="1"/>
          </p:nvPr>
        </p:nvSpPr>
        <p:spPr>
          <a:xfrm>
            <a:off x="812075" y="1972491"/>
            <a:ext cx="10515600" cy="4611189"/>
          </a:xfrm>
        </p:spPr>
        <p:txBody>
          <a:bodyPr>
            <a:normAutofit fontScale="85000" lnSpcReduction="10000"/>
          </a:bodyPr>
          <a:lstStyle/>
          <a:p>
            <a:pPr algn="just">
              <a:buNone/>
            </a:pPr>
            <a:r>
              <a:rPr lang="pt-BR" dirty="0"/>
              <a:t>Art. 10. [...]</a:t>
            </a:r>
          </a:p>
          <a:p>
            <a:pPr algn="just">
              <a:buNone/>
            </a:pPr>
            <a:r>
              <a:rPr lang="pt-BR" dirty="0"/>
              <a:t>§ 4º A manifestação poderá ser feita por meio eletrônico, ou correspondência convencional, ou verbalmente, hipótese em que deverá ser reduzida a termo.</a:t>
            </a:r>
          </a:p>
          <a:p>
            <a:pPr algn="just">
              <a:buNone/>
            </a:pPr>
            <a:r>
              <a:rPr lang="pt-BR" dirty="0"/>
              <a:t>§ 5º No caso de manifestação por meio eletrônico, prevista no § 4º, respeitada a legislação específica de sigilo e proteção de dados, poderá a administração pública ou sua ouvidoria requerer meio de certificação da identidade do usuário.</a:t>
            </a:r>
          </a:p>
          <a:p>
            <a:pPr algn="just">
              <a:buNone/>
            </a:pPr>
            <a:r>
              <a:rPr lang="pt-BR" dirty="0"/>
              <a:t>§ 6º Os órgãos e entidades públicos abrangidos por esta Lei deverão colocar à disposição do usuário formulários simplificados e de fácil compreensão para a apresentação do requerimento previsto no </a:t>
            </a:r>
            <a:r>
              <a:rPr lang="pt-BR" b="1" dirty="0"/>
              <a:t>caput </a:t>
            </a:r>
            <a:r>
              <a:rPr lang="pt-BR" dirty="0"/>
              <a:t>, facultada ao usuário sua utilização.</a:t>
            </a:r>
          </a:p>
          <a:p>
            <a:pPr algn="just">
              <a:buNone/>
            </a:pPr>
            <a:r>
              <a:rPr lang="pt-BR" dirty="0"/>
              <a:t>§ 7º A identificação do requerente é informação pessoal protegida com restrição de acesso nos termos da </a:t>
            </a:r>
            <a:r>
              <a:rPr lang="pt-BR" dirty="0">
                <a:hlinkClick r:id="rId3"/>
              </a:rPr>
              <a:t>Lei nº 12.527, de 18 de novembro de 2011 </a:t>
            </a:r>
            <a:r>
              <a:rPr lang="pt-BR" dirty="0"/>
              <a:t>.</a:t>
            </a:r>
          </a:p>
        </p:txBody>
      </p:sp>
    </p:spTree>
    <p:extLst>
      <p:ext uri="{BB962C8B-B14F-4D97-AF65-F5344CB8AC3E}">
        <p14:creationId xmlns:p14="http://schemas.microsoft.com/office/powerpoint/2010/main" val="344834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O Usuário é obrigado a se identificar?</a:t>
            </a:r>
          </a:p>
        </p:txBody>
      </p:sp>
      <p:sp>
        <p:nvSpPr>
          <p:cNvPr id="3" name="Espaço Reservado para Conteúdo 2"/>
          <p:cNvSpPr>
            <a:spLocks noGrp="1"/>
          </p:cNvSpPr>
          <p:nvPr>
            <p:ph idx="1"/>
          </p:nvPr>
        </p:nvSpPr>
        <p:spPr>
          <a:xfrm>
            <a:off x="812075" y="1750423"/>
            <a:ext cx="10515600" cy="4833257"/>
          </a:xfrm>
        </p:spPr>
        <p:txBody>
          <a:bodyPr>
            <a:normAutofit fontScale="92500" lnSpcReduction="20000"/>
          </a:bodyPr>
          <a:lstStyle/>
          <a:p>
            <a:pPr algn="just">
              <a:buNone/>
            </a:pPr>
            <a:r>
              <a:rPr lang="pt-BR" dirty="0"/>
              <a:t>Sim! Confirme dispõe o Artigo 10 caput, § 1º e 7º e Art. 10-A.</a:t>
            </a:r>
          </a:p>
          <a:p>
            <a:pPr algn="just">
              <a:buNone/>
            </a:pPr>
            <a:r>
              <a:rPr lang="pt-BR" dirty="0"/>
              <a:t>Art. 10. A manifestação será dirigida à ouvidoria do órgão ou entidade responsável e </a:t>
            </a:r>
            <a:r>
              <a:rPr lang="pt-BR" b="1" dirty="0"/>
              <a:t>conterá a identificação do requerente</a:t>
            </a:r>
          </a:p>
          <a:p>
            <a:pPr algn="just">
              <a:buNone/>
            </a:pPr>
            <a:r>
              <a:rPr lang="pt-BR" dirty="0"/>
              <a:t>§ 1º A identificação do requerente não conterá exigências que inviabilizem sua manifestação.</a:t>
            </a:r>
          </a:p>
          <a:p>
            <a:pPr algn="just">
              <a:buNone/>
            </a:pPr>
            <a:r>
              <a:rPr lang="pt-BR" dirty="0"/>
              <a:t>§ 7º A identificação do requerente é informação pessoal protegida com restrição de acesso nos termos da Lei nº 12.527, de 18 de novembro de 2011.</a:t>
            </a:r>
          </a:p>
          <a:p>
            <a:pPr algn="just">
              <a:buNone/>
            </a:pPr>
            <a:r>
              <a:rPr lang="pt-BR" dirty="0"/>
              <a:t> Art. 10-A. Para fins de acesso a informações e serviços, de exercício de direitos e obrigações ou de obtenção de benefícios perante os órgãos e as entidades federais, estaduais, distritais e municipais ou os serviços públicos delegados, </a:t>
            </a:r>
            <a:r>
              <a:rPr lang="pt-BR" b="1" dirty="0"/>
              <a:t>a apresentação de documento de identificação com fé pública em que conste o número de inscrição no Cadastro de Pessoas Físicas (CPF) será suficiente para identificação do cidadão</a:t>
            </a:r>
            <a:r>
              <a:rPr lang="pt-BR" dirty="0"/>
              <a:t>, dispensada a apresentação de qualquer outro documento.</a:t>
            </a:r>
          </a:p>
        </p:txBody>
      </p:sp>
    </p:spTree>
    <p:extLst>
      <p:ext uri="{BB962C8B-B14F-4D97-AF65-F5344CB8AC3E}">
        <p14:creationId xmlns:p14="http://schemas.microsoft.com/office/powerpoint/2010/main" val="34483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7389" y="2729501"/>
            <a:ext cx="10515600" cy="1325563"/>
          </a:xfrm>
        </p:spPr>
        <p:txBody>
          <a:bodyPr>
            <a:normAutofit/>
          </a:bodyPr>
          <a:lstStyle/>
          <a:p>
            <a:pPr algn="ctr"/>
            <a:r>
              <a:rPr lang="pt-BR" dirty="0" smtClean="0"/>
              <a:t>Transparência pública</a:t>
            </a:r>
            <a:endParaRPr lang="pt-BR" dirty="0"/>
          </a:p>
        </p:txBody>
      </p:sp>
    </p:spTree>
    <p:extLst>
      <p:ext uri="{BB962C8B-B14F-4D97-AF65-F5344CB8AC3E}">
        <p14:creationId xmlns:p14="http://schemas.microsoft.com/office/powerpoint/2010/main" val="344834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7389" y="2729501"/>
            <a:ext cx="10515600" cy="1325563"/>
          </a:xfrm>
        </p:spPr>
        <p:txBody>
          <a:bodyPr>
            <a:normAutofit/>
          </a:bodyPr>
          <a:lstStyle/>
          <a:p>
            <a:pPr algn="ctr"/>
            <a:r>
              <a:rPr lang="pt-BR" dirty="0"/>
              <a:t>As respostas da Ouvidoria</a:t>
            </a:r>
          </a:p>
        </p:txBody>
      </p:sp>
    </p:spTree>
    <p:extLst>
      <p:ext uri="{BB962C8B-B14F-4D97-AF65-F5344CB8AC3E}">
        <p14:creationId xmlns:p14="http://schemas.microsoft.com/office/powerpoint/2010/main" val="3420079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fontScale="90000"/>
          </a:bodyPr>
          <a:lstStyle/>
          <a:p>
            <a:pPr algn="ctr"/>
            <a:r>
              <a:rPr lang="" dirty="0"/>
              <a:t>A Ouvidoria pode recusar responder à manifestação do Usuário?</a:t>
            </a:r>
            <a:endParaRPr lang="pt-BR" dirty="0"/>
          </a:p>
        </p:txBody>
      </p:sp>
      <p:sp>
        <p:nvSpPr>
          <p:cNvPr id="3" name="Espaço Reservado para Conteúdo 2"/>
          <p:cNvSpPr>
            <a:spLocks noGrp="1"/>
          </p:cNvSpPr>
          <p:nvPr>
            <p:ph idx="1"/>
          </p:nvPr>
        </p:nvSpPr>
        <p:spPr>
          <a:xfrm>
            <a:off x="812075" y="1894114"/>
            <a:ext cx="10515600" cy="4689566"/>
          </a:xfrm>
        </p:spPr>
        <p:txBody>
          <a:bodyPr>
            <a:normAutofit fontScale="92500"/>
          </a:bodyPr>
          <a:lstStyle/>
          <a:p>
            <a:pPr algn="just">
              <a:buNone/>
            </a:pPr>
            <a:r>
              <a:rPr lang="pt-BR" sz="3600" dirty="0"/>
              <a:t>	Desde que o pedido cumpra os requisitos da lei, a Ouvidoria não se pode recusar a responder às manifestações do Usuário, nos termos do Artigo 11 da lei 13.460/17.</a:t>
            </a:r>
          </a:p>
          <a:p>
            <a:pPr algn="just">
              <a:buNone/>
            </a:pPr>
            <a:endParaRPr lang="pt-BR" sz="3600" dirty="0"/>
          </a:p>
          <a:p>
            <a:pPr algn="just">
              <a:buNone/>
            </a:pPr>
            <a:r>
              <a:rPr lang="pt-BR" sz="3600" dirty="0"/>
              <a:t>	Art. 11. Em nenhuma hipótese, será recusado o recebimento de manifestações formuladas nos termos desta Lei, sob pena de responsabilidade do agente público.</a:t>
            </a:r>
          </a:p>
          <a:p>
            <a:pPr algn="just">
              <a:buNone/>
            </a:pPr>
            <a:r>
              <a:rPr lang="pt-BR" dirty="0"/>
              <a:t>	</a:t>
            </a:r>
          </a:p>
        </p:txBody>
      </p:sp>
    </p:spTree>
    <p:extLst>
      <p:ext uri="{BB962C8B-B14F-4D97-AF65-F5344CB8AC3E}">
        <p14:creationId xmlns:p14="http://schemas.microsoft.com/office/powerpoint/2010/main" val="2425220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fontScale="90000"/>
          </a:bodyPr>
          <a:lstStyle/>
          <a:p>
            <a:pPr algn="ctr"/>
            <a:r>
              <a:rPr lang="" dirty="0"/>
              <a:t>O que se considera uma efetiva resposta da Ouvidoria?</a:t>
            </a:r>
            <a:endParaRPr lang="pt-BR" dirty="0"/>
          </a:p>
        </p:txBody>
      </p:sp>
      <p:sp>
        <p:nvSpPr>
          <p:cNvPr id="3" name="Espaço Reservado para Conteúdo 2"/>
          <p:cNvSpPr>
            <a:spLocks noGrp="1"/>
          </p:cNvSpPr>
          <p:nvPr>
            <p:ph idx="1"/>
          </p:nvPr>
        </p:nvSpPr>
        <p:spPr>
          <a:xfrm>
            <a:off x="812075" y="1881051"/>
            <a:ext cx="10515600" cy="4702629"/>
          </a:xfrm>
        </p:spPr>
        <p:txBody>
          <a:bodyPr>
            <a:normAutofit fontScale="92500" lnSpcReduction="20000"/>
          </a:bodyPr>
          <a:lstStyle/>
          <a:p>
            <a:pPr algn="just">
              <a:buNone/>
            </a:pPr>
            <a:r>
              <a:rPr lang="pt-BR" sz="3600" dirty="0"/>
              <a:t>	A lei 13.460/17 traz no bojo dos Incisos do Parágrafo Único do Artigo 12 os requisitos de uma eficiente resolução das manifestação:</a:t>
            </a:r>
          </a:p>
          <a:p>
            <a:pPr algn="just">
              <a:buNone/>
            </a:pPr>
            <a:r>
              <a:rPr lang="pt-BR" sz="3600" dirty="0"/>
              <a:t>I - recepção da manifestação no canal de atendimento adequado;</a:t>
            </a:r>
          </a:p>
          <a:p>
            <a:pPr algn="just">
              <a:buNone/>
            </a:pPr>
            <a:r>
              <a:rPr lang="pt-BR" sz="3600" dirty="0"/>
              <a:t>II - emissão de comprovante de recebimento da manifestação;</a:t>
            </a:r>
          </a:p>
          <a:p>
            <a:pPr algn="just">
              <a:buNone/>
            </a:pPr>
            <a:r>
              <a:rPr lang="pt-BR" sz="3600" dirty="0"/>
              <a:t>III - análise e obtenção de informações, quando necessário;</a:t>
            </a:r>
          </a:p>
          <a:p>
            <a:pPr algn="just">
              <a:buNone/>
            </a:pPr>
            <a:r>
              <a:rPr lang="pt-BR" sz="3600" dirty="0"/>
              <a:t>IV - decisão administrativa final; e</a:t>
            </a:r>
          </a:p>
          <a:p>
            <a:pPr algn="just">
              <a:buNone/>
            </a:pPr>
            <a:r>
              <a:rPr lang="pt-BR" sz="3600" dirty="0"/>
              <a:t>V - ciência ao usuário.</a:t>
            </a:r>
          </a:p>
        </p:txBody>
      </p:sp>
    </p:spTree>
    <p:extLst>
      <p:ext uri="{BB962C8B-B14F-4D97-AF65-F5344CB8AC3E}">
        <p14:creationId xmlns:p14="http://schemas.microsoft.com/office/powerpoint/2010/main" val="2425220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fontScale="90000"/>
          </a:bodyPr>
          <a:lstStyle/>
          <a:p>
            <a:pPr algn="ctr"/>
            <a:r>
              <a:rPr lang="" dirty="0"/>
              <a:t>Qual o prazo de resposta atribuído às Ouvidorias?</a:t>
            </a:r>
            <a:endParaRPr lang="pt-BR" dirty="0"/>
          </a:p>
        </p:txBody>
      </p:sp>
      <p:sp>
        <p:nvSpPr>
          <p:cNvPr id="3" name="Espaço Reservado para Conteúdo 2"/>
          <p:cNvSpPr>
            <a:spLocks noGrp="1"/>
          </p:cNvSpPr>
          <p:nvPr>
            <p:ph idx="1"/>
          </p:nvPr>
        </p:nvSpPr>
        <p:spPr>
          <a:xfrm>
            <a:off x="812075" y="1881051"/>
            <a:ext cx="10515600" cy="4702629"/>
          </a:xfrm>
        </p:spPr>
        <p:txBody>
          <a:bodyPr>
            <a:normAutofit/>
          </a:bodyPr>
          <a:lstStyle/>
          <a:p>
            <a:pPr algn="just">
              <a:buNone/>
            </a:pPr>
            <a:r>
              <a:rPr lang="pt-BR" sz="4200" dirty="0"/>
              <a:t>	O Artigo 16 da lei 13.460/17 esclarece referido prazo:</a:t>
            </a:r>
          </a:p>
          <a:p>
            <a:pPr algn="just">
              <a:buNone/>
            </a:pPr>
            <a:r>
              <a:rPr lang="pt-BR" sz="4200" dirty="0"/>
              <a:t>	</a:t>
            </a:r>
          </a:p>
          <a:p>
            <a:pPr algn="just">
              <a:buNone/>
            </a:pPr>
            <a:r>
              <a:rPr lang="pt-BR" sz="4200" dirty="0"/>
              <a:t>	Art. 16. A ouvidoria encaminhará a decisão administrativa final ao usuário, observado o prazo de </a:t>
            </a:r>
            <a:r>
              <a:rPr lang="pt-BR" sz="4200" b="1" dirty="0"/>
              <a:t>trinta dias, prorrogável de forma justificada uma única vez, por igual período</a:t>
            </a:r>
            <a:r>
              <a:rPr lang="pt-BR" sz="4200" dirty="0"/>
              <a:t>.</a:t>
            </a:r>
          </a:p>
        </p:txBody>
      </p:sp>
    </p:spTree>
    <p:extLst>
      <p:ext uri="{BB962C8B-B14F-4D97-AF65-F5344CB8AC3E}">
        <p14:creationId xmlns:p14="http://schemas.microsoft.com/office/powerpoint/2010/main" val="2425220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8664" y="2652589"/>
            <a:ext cx="10515600" cy="1325563"/>
          </a:xfrm>
        </p:spPr>
        <p:txBody>
          <a:bodyPr>
            <a:normAutofit/>
          </a:bodyPr>
          <a:lstStyle/>
          <a:p>
            <a:pPr algn="ctr"/>
            <a:r>
              <a:rPr lang="pt-BR" dirty="0"/>
              <a:t>Do relacionamento da Ouvidoria com os demais órgãos</a:t>
            </a:r>
          </a:p>
        </p:txBody>
      </p:sp>
    </p:spTree>
    <p:extLst>
      <p:ext uri="{BB962C8B-B14F-4D97-AF65-F5344CB8AC3E}">
        <p14:creationId xmlns:p14="http://schemas.microsoft.com/office/powerpoint/2010/main" val="990888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 dirty="0"/>
              <a:t>Relação da Ouvidoria com os demais setores</a:t>
            </a:r>
            <a:endParaRPr lang="pt-BR" dirty="0"/>
          </a:p>
        </p:txBody>
      </p:sp>
      <p:sp>
        <p:nvSpPr>
          <p:cNvPr id="3" name="Espaço Reservado para Conteúdo 2"/>
          <p:cNvSpPr>
            <a:spLocks noGrp="1"/>
          </p:cNvSpPr>
          <p:nvPr>
            <p:ph idx="1"/>
          </p:nvPr>
        </p:nvSpPr>
        <p:spPr>
          <a:xfrm>
            <a:off x="812075" y="1881051"/>
            <a:ext cx="10515600" cy="4702629"/>
          </a:xfrm>
        </p:spPr>
        <p:txBody>
          <a:bodyPr>
            <a:normAutofit fontScale="92500"/>
          </a:bodyPr>
          <a:lstStyle/>
          <a:p>
            <a:pPr algn="just">
              <a:buNone/>
            </a:pPr>
            <a:r>
              <a:rPr lang="pt-BR" sz="3000" dirty="0"/>
              <a:t>	Não raras vezes o Ouvidor não detém a informação a ser repassada ao Usuário, devendo solicitá-las de outros órgãos da Administração. O Parágrafo Único do Artigo 16 de Lei 13.460/17 trata do tema:</a:t>
            </a:r>
          </a:p>
          <a:p>
            <a:pPr algn="just">
              <a:buNone/>
            </a:pPr>
            <a:endParaRPr lang="pt-BR" sz="3000" dirty="0"/>
          </a:p>
          <a:p>
            <a:pPr algn="just">
              <a:buNone/>
            </a:pPr>
            <a:r>
              <a:rPr lang="pt-BR" sz="3000" dirty="0"/>
              <a:t>	Art. 16 [...]</a:t>
            </a:r>
          </a:p>
          <a:p>
            <a:pPr algn="just">
              <a:buNone/>
            </a:pPr>
            <a:r>
              <a:rPr lang="pt-BR" sz="3000" dirty="0"/>
              <a:t>	Parágrafo único. Observado o prazo previsto no </a:t>
            </a:r>
            <a:r>
              <a:rPr lang="pt-BR" sz="3000" b="1" dirty="0"/>
              <a:t>caput </a:t>
            </a:r>
            <a:r>
              <a:rPr lang="pt-BR" sz="3000" dirty="0"/>
              <a:t>, a ouvidoria poderá solicitar informações e esclarecimentos diretamente a agentes públicos do órgão ou entidade a que se vincula, e as solicitações devem ser respondidas no prazo de vinte dias, prorrogável de forma justificada uma única vez, por igual período.</a:t>
            </a:r>
          </a:p>
          <a:p>
            <a:pPr>
              <a:buNone/>
            </a:pPr>
            <a:endParaRPr lang="pt-BR" dirty="0"/>
          </a:p>
        </p:txBody>
      </p:sp>
    </p:spTree>
    <p:extLst>
      <p:ext uri="{BB962C8B-B14F-4D97-AF65-F5344CB8AC3E}">
        <p14:creationId xmlns:p14="http://schemas.microsoft.com/office/powerpoint/2010/main" val="2065459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ITP</a:t>
            </a:r>
            <a:r>
              <a:rPr lang="pt-BR" sz="4000" b="1" dirty="0" smtClean="0">
                <a:solidFill>
                  <a:prstClr val="black"/>
                </a:solidFill>
              </a:rPr>
              <a:t> </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727586"/>
            <a:ext cx="10979499" cy="3180358"/>
          </a:xfrm>
          <a:prstGeom prst="rect">
            <a:avLst/>
          </a:prstGeom>
          <a:noFill/>
        </p:spPr>
        <p:txBody>
          <a:bodyPr wrap="square">
            <a:spAutoFit/>
          </a:bodyPr>
          <a:lstStyle/>
          <a:p>
            <a:pPr algn="just">
              <a:lnSpc>
                <a:spcPct val="115000"/>
              </a:lnSpc>
              <a:spcAft>
                <a:spcPts val="1000"/>
              </a:spcAft>
              <a:defRPr/>
            </a:pPr>
            <a:r>
              <a:rPr lang="pt-BR" sz="3200" b="1" dirty="0">
                <a:solidFill>
                  <a:prstClr val="black"/>
                </a:solidFill>
              </a:rPr>
              <a:t>14.1 Há informações sobre o atendimento presencial pela Ouvidoria (Indicação de endereço físico e telefone, além do horário de funcionamento)? </a:t>
            </a:r>
            <a:endParaRPr lang="pt-BR" sz="3200" b="1" dirty="0" smtClean="0">
              <a:solidFill>
                <a:prstClr val="black"/>
              </a:solidFill>
            </a:endParaRPr>
          </a:p>
          <a:p>
            <a:pPr algn="just">
              <a:lnSpc>
                <a:spcPct val="115000"/>
              </a:lnSpc>
              <a:spcAft>
                <a:spcPts val="1000"/>
              </a:spcAft>
              <a:defRPr/>
            </a:pPr>
            <a:r>
              <a:rPr lang="pt-BR" sz="3200" b="1" dirty="0">
                <a:solidFill>
                  <a:prstClr val="black"/>
                </a:solidFill>
              </a:rPr>
              <a:t>14.2. Há canal eletrônico de acesso/interação com a ouvidoria? </a:t>
            </a:r>
            <a:endParaRPr lang="pt-BR" sz="3200" b="1" dirty="0" smtClean="0">
              <a:solidFill>
                <a:prstClr val="black"/>
              </a:solidFill>
            </a:endParaRPr>
          </a:p>
          <a:p>
            <a:pPr algn="just">
              <a:lnSpc>
                <a:spcPct val="115000"/>
              </a:lnSpc>
              <a:spcAft>
                <a:spcPts val="1000"/>
              </a:spcAft>
              <a:defRPr/>
            </a:pPr>
            <a:r>
              <a:rPr lang="pt-BR" sz="3200" b="1" dirty="0">
                <a:solidFill>
                  <a:prstClr val="black"/>
                </a:solidFill>
              </a:rPr>
              <a:t>14.3 Divulga Carta de Serviços ao Usuário? </a:t>
            </a:r>
            <a:endParaRPr lang="pt-BR" sz="30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2503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727586"/>
            <a:ext cx="10979499" cy="4724370"/>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Município possui lei ou decreto, em conformidade com a Lei Federal nº 13.460/2017, que regulamente a existência de uma ouvidoria ou canal de comunicação oficial para que o cidadão possa apresentar manifestações? </a:t>
            </a:r>
            <a:endParaRPr lang="pt-BR" sz="2400" dirty="0" smtClean="0">
              <a:solidFill>
                <a:prstClr val="black"/>
              </a:solidFill>
            </a:endParaRP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lei ou decreto de regulamentação da ouvidoria ou canal de comunicação estabelece quais as atribuições, responsabilidades e atividades do canal de comunicação e/ou ouvidoria</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lei ou decreto que regulamenta a ouvidoria ou canal de comunicação prevê o recebimento de manifestações dos usuários de serviços públicos por meio de telefone, atendimento presencial, formulário eletrônico e/ou </a:t>
            </a:r>
            <a:r>
              <a:rPr lang="pt-BR" sz="2400" dirty="0" smtClean="0">
                <a:solidFill>
                  <a:prstClr val="black"/>
                </a:solidFill>
              </a:rPr>
              <a:t>e-mail?</a:t>
            </a:r>
          </a:p>
          <a:p>
            <a:pPr marL="457200" indent="-457200" algn="just">
              <a:lnSpc>
                <a:spcPct val="115000"/>
              </a:lnSpc>
              <a:spcAft>
                <a:spcPts val="1000"/>
              </a:spcAft>
              <a:buFont typeface="Arial" panose="020B0604020202020204" pitchFamily="34" charset="0"/>
              <a:buChar char="•"/>
              <a:defRPr/>
            </a:pPr>
            <a:endParaRPr lang="pt-BR"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99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727586"/>
            <a:ext cx="10979499" cy="4596130"/>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lei ou decreto de regulamentação da ouvidoria ou canal de comunicação prevê a possibilidade de manifestação dos usuários de serviços públicos classificadas como reclamações, denúncias, sugestões, elogios e outras formas de pronunciamentos</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lei ou decreto de regulamentação da ouvidoria ou canal de comunicação prevê mecanismos para avaliar o nível de satisfação dos usuários dos serviços públicos em relação aos serviços prestados pela ouvidoria</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lei ou decreto de regulamentação da ouvidoria ou canal de comunicação fixa o prazo de até 30 dias para encaminhamento de decisão administrativa final ao usuário, com possibilidade de prorrogação uma única vez por mais 30 dias, de forma justificada? </a:t>
            </a:r>
            <a:endParaRPr lang="pt-BR"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49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550165"/>
            <a:ext cx="11425976" cy="5020862"/>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Município possui ato normativo que estabeleça o fluxo (ou mapeamento) de atendimento do Canal de Comunicação ou Ouvidoria, pela via presencial e eletrônica, desde o recebimento da requisição até a entrega da informação solicitada pelo cidadão? </a:t>
            </a:r>
            <a:endParaRPr lang="pt-BR" sz="2400" dirty="0" smtClean="0">
              <a:solidFill>
                <a:prstClr val="black"/>
              </a:solidFill>
            </a:endParaRP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ato normativo que descreve o fluxo de atendimento do Canal de Comunicação ou Ouvidoria identifica o responsável por realizar a recepção, a triagem, o encaminhamento e o oferecimento de resposta conclusiva às manifestações dos usuários de serviços públicos? </a:t>
            </a:r>
            <a:endParaRPr lang="pt-BR" sz="2400" dirty="0" smtClean="0">
              <a:solidFill>
                <a:prstClr val="black"/>
              </a:solidFill>
            </a:endParaRP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ato normativo que descreve o fluxo de atendimento do Canal de Comunicação ou Ouvidoria prevê a possibilidade de complementação da manifestação por parte do usuário e fixa prazo para que essa complementação ocorra? </a:t>
            </a:r>
            <a:endParaRPr lang="pt-BR"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71549" y="581942"/>
            <a:ext cx="11401778" cy="707886"/>
          </a:xfrm>
          <a:prstGeom prst="rect">
            <a:avLst/>
          </a:prstGeom>
          <a:noFill/>
        </p:spPr>
        <p:txBody>
          <a:bodyPr wrap="square" rtlCol="0">
            <a:spAutoFit/>
          </a:bodyPr>
          <a:lstStyle/>
          <a:p>
            <a:pPr algn="ctr"/>
            <a:r>
              <a:rPr lang="pt-BR" sz="4000" dirty="0">
                <a:solidFill>
                  <a:prstClr val="black"/>
                </a:solidFill>
              </a:rPr>
              <a:t>Fundamentos Legais da Transparência Pública</a:t>
            </a:r>
          </a:p>
        </p:txBody>
      </p:sp>
      <p:sp>
        <p:nvSpPr>
          <p:cNvPr id="4" name="CaixaDeTexto 3"/>
          <p:cNvSpPr txBox="1"/>
          <p:nvPr/>
        </p:nvSpPr>
        <p:spPr>
          <a:xfrm>
            <a:off x="6375833" y="1659285"/>
            <a:ext cx="4424439" cy="4832092"/>
          </a:xfrm>
          <a:prstGeom prst="rect">
            <a:avLst/>
          </a:prstGeom>
          <a:noFill/>
          <a:ln>
            <a:solidFill>
              <a:schemeClr val="tx1"/>
            </a:solidFill>
          </a:ln>
        </p:spPr>
        <p:txBody>
          <a:bodyPr wrap="square" rtlCol="0">
            <a:spAutoFit/>
          </a:bodyPr>
          <a:lstStyle/>
          <a:p>
            <a:pPr algn="just"/>
            <a:r>
              <a:rPr lang="pt-BR" sz="2800" dirty="0">
                <a:solidFill>
                  <a:prstClr val="black"/>
                </a:solidFill>
              </a:rPr>
              <a:t>Constituição Federal de 1988</a:t>
            </a:r>
          </a:p>
          <a:p>
            <a:pPr algn="just"/>
            <a:r>
              <a:rPr lang="pt-BR" sz="2800" dirty="0">
                <a:solidFill>
                  <a:prstClr val="black"/>
                </a:solidFill>
              </a:rPr>
              <a:t>Art. 37. A administração pública direta e indireta de qualquer dos Poderes da União, dos Estados, do Distrito Federal e dos Municípios obedecerá aos princípios de legalidade, impessoalidade, moralidade, </a:t>
            </a:r>
            <a:r>
              <a:rPr lang="pt-BR" sz="2800" b="1" dirty="0">
                <a:solidFill>
                  <a:prstClr val="black"/>
                </a:solidFill>
              </a:rPr>
              <a:t>publicidade </a:t>
            </a:r>
            <a:r>
              <a:rPr lang="pt-BR" sz="2800" dirty="0">
                <a:solidFill>
                  <a:prstClr val="black"/>
                </a:solidFill>
              </a:rPr>
              <a:t>e eficiência e, também, ao seguinte:</a:t>
            </a:r>
          </a:p>
        </p:txBody>
      </p:sp>
      <p:pic>
        <p:nvPicPr>
          <p:cNvPr id="6" name="Imagem 5">
            <a:extLst>
              <a:ext uri="{FF2B5EF4-FFF2-40B4-BE49-F238E27FC236}">
                <a16:creationId xmlns="" xmlns:a16="http://schemas.microsoft.com/office/drawing/2014/main" id="{10E51472-13D6-787C-D896-FF2AD1BA8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46" y="1659285"/>
            <a:ext cx="5075291" cy="4876800"/>
          </a:xfrm>
          <a:prstGeom prst="rect">
            <a:avLst/>
          </a:prstGeom>
          <a:ln>
            <a:solidFill>
              <a:schemeClr val="tx1"/>
            </a:solidFill>
          </a:ln>
        </p:spPr>
      </p:pic>
    </p:spTree>
    <p:extLst>
      <p:ext uri="{BB962C8B-B14F-4D97-AF65-F5344CB8AC3E}">
        <p14:creationId xmlns:p14="http://schemas.microsoft.com/office/powerpoint/2010/main" val="23976617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550165"/>
            <a:ext cx="11425976" cy="4299639"/>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ouvidoria ou canal de comunicação realiza atendimento de forma presencial</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ouvidoria ou canal de comunicação realiza atendimento de manifestações por meio eletrônico</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Município disponibiliza em seu site oficial, ou no Portal da Transparência, instruções e informações atualizadas sobre as formas como os usuários de serviços públicos podem se manifestar, sendo no mínimo por via eletrônica (site), telefônica e presencial</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Município possui sistema eletrônico que possibilite o registro e o gerenciamento de todo o processo de manifestação recebido pela ouvidoria ou canal de comunicação? </a:t>
            </a:r>
            <a:endParaRPr lang="pt-BR"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347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550165"/>
            <a:ext cx="11425976" cy="4724370"/>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Há formulário eletrônico para manifestação de usuários dos serviços públicos disponível na página da ouvidoria ou no canal de comunicação no site institucional da Prefeitura? </a:t>
            </a:r>
            <a:endParaRPr lang="pt-BR" sz="2400" dirty="0" smtClean="0">
              <a:solidFill>
                <a:prstClr val="black"/>
              </a:solidFill>
            </a:endParaRP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Há possibilidade de o usuário de serviços públicos, após o registro, acompanhar o trâmite de sua manifestação, por meio eletrônico, pelo protocolo fornecido</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manifestação do usuário de serviço público por meio de canal de comunicação ou ouvidoria é recebida sem que haja necessidade de explicitação de motivos ou razões de interesse da manifestação? </a:t>
            </a:r>
            <a:endParaRPr lang="pt-BR" sz="2400" dirty="0" smtClean="0">
              <a:solidFill>
                <a:prstClr val="black"/>
              </a:solidFill>
            </a:endParaRP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Município respeita o prazo de 30 dias para apresentar resposta às manifestações dos usuários de serviços públicos?</a:t>
            </a:r>
            <a:endParaRPr lang="pt-BR"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392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550165"/>
            <a:ext cx="11425976" cy="4724370"/>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A ouvidoria ou canal de comunicação realizou estudo que indique o quantitativo ideal de profissionais necessários para o recebimento e tratamento das manifestações recebidas? </a:t>
            </a:r>
            <a:endParaRPr lang="pt-BR" sz="2400" dirty="0" smtClean="0">
              <a:solidFill>
                <a:prstClr val="black"/>
              </a:solidFill>
            </a:endParaRP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quantitativo de profissionais que atuam na ouvidoria ou canal de comunicação do município está de acordo com o estudo realizado</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Município designou formalmente servidor(es) para o recebimento de manifestações junto à ouvidoria ou canal de </a:t>
            </a:r>
            <a:r>
              <a:rPr lang="pt-BR" sz="2400" dirty="0" smtClean="0">
                <a:solidFill>
                  <a:prstClr val="black"/>
                </a:solidFill>
              </a:rPr>
              <a:t>comunicação?</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Os servidores para atuar junto à ouvidoria ou para o recebimento de manifestações no canal de comunicação foram capacitados, no ano de referência, para o exercício da função em relação aos processos técnicos de trabalho?</a:t>
            </a:r>
            <a:endParaRPr lang="pt-BR"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7484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550165"/>
            <a:ext cx="11425976" cy="3193695"/>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Município elaborou relatório de gestão, para o exercício anterior ao ano de referência, que consolide o processo de recebimento, análise e respostas das manifestações dos usuários de serviços públicos, apontando eventuais falhas e sugestões de melhorias</a:t>
            </a:r>
            <a:r>
              <a:rPr lang="pt-BR" sz="2400" dirty="0" smtClean="0">
                <a:solidFill>
                  <a:prstClr val="black"/>
                </a:solidFill>
              </a:rPr>
              <a:t>?</a:t>
            </a: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relatório inclui um resumo consolidado com o número de manifestações recebidas e tratadas, detalhadas por tipo de atendimento (Presencial, Telefônico, Online e Carta), além da indicação do tempo médio de atendimento</a:t>
            </a:r>
            <a:r>
              <a:rPr lang="pt-BR" sz="2400" dirty="0" smtClean="0">
                <a:solidFill>
                  <a:prstClr val="black"/>
                </a:solidFill>
              </a:rPr>
              <a:t>?</a:t>
            </a:r>
          </a:p>
        </p:txBody>
      </p:sp>
    </p:spTree>
    <p:extLst>
      <p:ext uri="{BB962C8B-B14F-4D97-AF65-F5344CB8AC3E}">
        <p14:creationId xmlns:p14="http://schemas.microsoft.com/office/powerpoint/2010/main" val="1894751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93536" y="621116"/>
            <a:ext cx="11401778" cy="707886"/>
          </a:xfrm>
          <a:prstGeom prst="rect">
            <a:avLst/>
          </a:prstGeom>
          <a:noFill/>
        </p:spPr>
        <p:txBody>
          <a:bodyPr wrap="square" rtlCol="0">
            <a:spAutoFit/>
          </a:bodyPr>
          <a:lstStyle/>
          <a:p>
            <a:pPr algn="ctr">
              <a:defRPr/>
            </a:pPr>
            <a:r>
              <a:rPr lang="pt-BR" sz="4000" b="1" dirty="0" smtClean="0">
                <a:solidFill>
                  <a:prstClr val="black"/>
                </a:solidFill>
              </a:rPr>
              <a:t>Ouvidorias como exigência do </a:t>
            </a:r>
            <a:r>
              <a:rPr lang="pt-BR" sz="4000" b="1" u="sng" dirty="0" smtClean="0">
                <a:solidFill>
                  <a:prstClr val="black"/>
                </a:solidFill>
              </a:rPr>
              <a:t>PROGOV</a:t>
            </a:r>
            <a:endParaRPr lang="pt-BR" sz="4000" dirty="0">
              <a:solidFill>
                <a:prstClr val="black"/>
              </a:solidFill>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 xmlns:a16="http://schemas.microsoft.com/office/drawing/2014/main" id="{772033BA-9758-49AC-8865-9DD9826FAA84}"/>
              </a:ext>
            </a:extLst>
          </p:cNvPr>
          <p:cNvSpPr txBox="1"/>
          <p:nvPr/>
        </p:nvSpPr>
        <p:spPr>
          <a:xfrm>
            <a:off x="515815" y="1550165"/>
            <a:ext cx="11425976" cy="3296993"/>
          </a:xfrm>
          <a:prstGeom prst="rect">
            <a:avLst/>
          </a:prstGeom>
          <a:noFill/>
        </p:spPr>
        <p:txBody>
          <a:bodyPr wrap="square">
            <a:spAutoFit/>
          </a:bodyPr>
          <a:lstStyle/>
          <a:p>
            <a:pPr marL="457200" indent="-457200" algn="just">
              <a:lnSpc>
                <a:spcPct val="115000"/>
              </a:lnSpc>
              <a:spcAft>
                <a:spcPts val="1000"/>
              </a:spcAft>
              <a:buFont typeface="Arial" panose="020B0604020202020204" pitchFamily="34" charset="0"/>
              <a:buChar char="•"/>
              <a:defRPr/>
            </a:pPr>
            <a:endParaRPr lang="pt-BR" sz="2400" dirty="0" smtClean="0">
              <a:solidFill>
                <a:prstClr val="black"/>
              </a:solidFill>
            </a:endParaRPr>
          </a:p>
          <a:p>
            <a:pPr marL="457200" indent="-457200" algn="just">
              <a:lnSpc>
                <a:spcPct val="115000"/>
              </a:lnSpc>
              <a:spcAft>
                <a:spcPts val="1000"/>
              </a:spcAft>
              <a:buFont typeface="Arial" panose="020B0604020202020204" pitchFamily="34" charset="0"/>
              <a:buChar char="•"/>
              <a:defRPr/>
            </a:pPr>
            <a:r>
              <a:rPr lang="pt-BR" sz="2400" dirty="0">
                <a:solidFill>
                  <a:prstClr val="black"/>
                </a:solidFill>
              </a:rPr>
              <a:t>O relatório inclui uma demonstração consolidada da evolução mensal das quantidades de manifestações recebidas/tratadas por categoria (Reclamação, Denúncia, Comunicação, Sugestão, Elogio)? </a:t>
            </a:r>
            <a:endParaRPr lang="pt-BR" sz="2400" b="1" dirty="0">
              <a:solidFill>
                <a:prstClr val="black"/>
              </a:solidFill>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Arial" panose="020B0604020202020204" pitchFamily="34" charset="0"/>
              <a:buChar char="•"/>
              <a:defRPr/>
            </a:pPr>
            <a:r>
              <a:rPr lang="pt-BR" sz="2400" dirty="0" smtClean="0">
                <a:solidFill>
                  <a:prstClr val="black"/>
                </a:solidFill>
              </a:rPr>
              <a:t>O </a:t>
            </a:r>
            <a:r>
              <a:rPr lang="pt-BR" sz="2400" dirty="0">
                <a:solidFill>
                  <a:prstClr val="black"/>
                </a:solidFill>
              </a:rPr>
              <a:t>relatório contempla os pontos recorrentes apontados nas manifestações recebidas e as principais providências que foram tomadas pela administração de modo a solucionar os apontamentos realizados? </a:t>
            </a:r>
            <a:endParaRPr lang="pt-BR" sz="24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1650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318" y="652509"/>
            <a:ext cx="10515600" cy="810531"/>
          </a:xfrm>
        </p:spPr>
        <p:txBody>
          <a:bodyPr>
            <a:normAutofit/>
          </a:bodyPr>
          <a:lstStyle/>
          <a:p>
            <a:pPr algn="ctr"/>
            <a:r>
              <a:rPr lang="" dirty="0"/>
              <a:t>Como está sua ouvidoria?</a:t>
            </a:r>
            <a:endParaRPr lang="pt-BR" dirty="0"/>
          </a:p>
        </p:txBody>
      </p:sp>
      <p:sp>
        <p:nvSpPr>
          <p:cNvPr id="3" name="Espaço Reservado para Conteúdo 2"/>
          <p:cNvSpPr>
            <a:spLocks noGrp="1"/>
          </p:cNvSpPr>
          <p:nvPr>
            <p:ph idx="1"/>
          </p:nvPr>
        </p:nvSpPr>
        <p:spPr>
          <a:xfrm>
            <a:off x="812075" y="1606731"/>
            <a:ext cx="10515600" cy="4976949"/>
          </a:xfrm>
        </p:spPr>
        <p:txBody>
          <a:bodyPr>
            <a:normAutofit fontScale="70000" lnSpcReduction="20000"/>
          </a:bodyPr>
          <a:lstStyle/>
          <a:p>
            <a:pPr algn="just"/>
            <a:r>
              <a:rPr lang="pt-BR" sz="3600" dirty="0"/>
              <a:t>Preciso nomear mais ouvidores?</a:t>
            </a:r>
          </a:p>
          <a:p>
            <a:pPr algn="just"/>
            <a:r>
              <a:rPr lang="pt-BR" sz="3600" dirty="0"/>
              <a:t>A estrutura física atende às necessidades da Ouvidoria?</a:t>
            </a:r>
          </a:p>
          <a:p>
            <a:pPr algn="just"/>
            <a:r>
              <a:rPr lang="pt-BR" sz="3600" dirty="0"/>
              <a:t>Quais os obstáculos identificados para o usuário acessar a ouvidoria?</a:t>
            </a:r>
          </a:p>
          <a:p>
            <a:pPr algn="just"/>
            <a:r>
              <a:rPr lang="pt-BR" sz="3600" dirty="0"/>
              <a:t>Está acessível dentro do site oficial?</a:t>
            </a:r>
          </a:p>
          <a:p>
            <a:pPr algn="just"/>
            <a:r>
              <a:rPr lang="pt-BR" sz="3600" dirty="0"/>
              <a:t>A carta de serviços está publicada e é atualizada?</a:t>
            </a:r>
          </a:p>
          <a:p>
            <a:pPr algn="just"/>
            <a:r>
              <a:rPr lang="pt-BR" sz="3600" dirty="0"/>
              <a:t>As regras emitidas </a:t>
            </a:r>
            <a:r>
              <a:rPr lang="pt-BR" sz="3600" dirty="0" smtClean="0"/>
              <a:t>trazem o passo a passo da Ouvidoria?</a:t>
            </a:r>
            <a:r>
              <a:rPr lang="pt-BR" sz="3600" dirty="0" smtClean="0"/>
              <a:t> </a:t>
            </a:r>
            <a:endParaRPr lang="pt-BR" sz="3600" dirty="0"/>
          </a:p>
          <a:p>
            <a:pPr algn="just"/>
            <a:r>
              <a:rPr lang="pt-BR" sz="3600" dirty="0"/>
              <a:t>Existe apoio do pessoal do TI?</a:t>
            </a:r>
          </a:p>
          <a:p>
            <a:pPr algn="just"/>
            <a:r>
              <a:rPr lang="pt-BR" sz="3600" dirty="0"/>
              <a:t>Preciso treinar os servidores?</a:t>
            </a:r>
          </a:p>
          <a:p>
            <a:pPr algn="just"/>
            <a:r>
              <a:rPr lang="pt-BR" sz="3600" dirty="0"/>
              <a:t>Existe apoio do Controle Interno e do Jurídico?</a:t>
            </a:r>
          </a:p>
          <a:p>
            <a:pPr algn="just"/>
            <a:r>
              <a:rPr lang="pt-BR" sz="3600" dirty="0"/>
              <a:t>A autoridade máxima do órgão respalda as atividades do Ouvidor?</a:t>
            </a:r>
          </a:p>
          <a:p>
            <a:pPr algn="just"/>
            <a:r>
              <a:rPr lang="pt-BR" sz="3600" dirty="0"/>
              <a:t>O relatório anual é feito e publicado? </a:t>
            </a:r>
            <a:endParaRPr lang="pt-BR" sz="3600" dirty="0" smtClean="0"/>
          </a:p>
          <a:p>
            <a:pPr algn="just"/>
            <a:r>
              <a:rPr lang="pt-BR" sz="3600" dirty="0" smtClean="0"/>
              <a:t>É </a:t>
            </a:r>
            <a:r>
              <a:rPr lang="pt-BR" sz="3600" dirty="0"/>
              <a:t>feita a pesquisa de satisfação do artigo 23</a:t>
            </a:r>
            <a:r>
              <a:rPr lang="pt-BR" sz="3600" dirty="0"/>
              <a:t>? E o </a:t>
            </a:r>
            <a:r>
              <a:rPr lang="pt-BR" sz="3600" dirty="0" err="1"/>
              <a:t>rankeamento</a:t>
            </a:r>
            <a:r>
              <a:rPr lang="pt-BR" sz="3600" dirty="0" smtClean="0"/>
              <a:t>?</a:t>
            </a:r>
            <a:endParaRPr lang="pt-BR" sz="3600" dirty="0"/>
          </a:p>
        </p:txBody>
      </p:sp>
    </p:spTree>
    <p:extLst>
      <p:ext uri="{BB962C8B-B14F-4D97-AF65-F5344CB8AC3E}">
        <p14:creationId xmlns:p14="http://schemas.microsoft.com/office/powerpoint/2010/main" val="2936078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fontScale="90000"/>
          </a:bodyPr>
          <a:lstStyle/>
          <a:p>
            <a:pPr algn="ctr"/>
            <a:r>
              <a:rPr lang="pt-BR" dirty="0"/>
              <a:t>CAPÍTULO V</a:t>
            </a:r>
            <a:br>
              <a:rPr lang="pt-BR" dirty="0"/>
            </a:br>
            <a:r>
              <a:rPr lang="pt-BR" dirty="0"/>
              <a:t>DOS CONSELHOS DE USUÁRIOS – </a:t>
            </a:r>
            <a:r>
              <a:rPr lang="pt-BR" dirty="0" err="1"/>
              <a:t>Arts</a:t>
            </a:r>
            <a:r>
              <a:rPr lang="pt-BR" dirty="0"/>
              <a:t>. 18 a 22</a:t>
            </a:r>
          </a:p>
        </p:txBody>
      </p:sp>
      <p:sp>
        <p:nvSpPr>
          <p:cNvPr id="3" name="Espaço Reservado para Conteúdo 2"/>
          <p:cNvSpPr>
            <a:spLocks noGrp="1"/>
          </p:cNvSpPr>
          <p:nvPr>
            <p:ph idx="1"/>
          </p:nvPr>
        </p:nvSpPr>
        <p:spPr>
          <a:xfrm>
            <a:off x="812075" y="2220686"/>
            <a:ext cx="10515600" cy="4362994"/>
          </a:xfrm>
        </p:spPr>
        <p:txBody>
          <a:bodyPr>
            <a:normAutofit/>
          </a:bodyPr>
          <a:lstStyle/>
          <a:p>
            <a:pPr algn="just">
              <a:buNone/>
            </a:pPr>
            <a:r>
              <a:rPr lang="pt-BR" sz="3600" dirty="0"/>
              <a:t>	Art. 18. Sem prejuízo de outras formas previstas na legislação, </a:t>
            </a:r>
            <a:r>
              <a:rPr lang="pt-BR" sz="3600" b="1" dirty="0"/>
              <a:t>A PARTICIPAÇÃO DOS USUÁRIOS NO ACOMPANHAMENTO DA PRESTAÇÃO</a:t>
            </a:r>
            <a:r>
              <a:rPr lang="pt-BR" sz="3600" dirty="0"/>
              <a:t> e na avaliação dos serviços públicos será feita por meio de conselhos de usuários.</a:t>
            </a:r>
          </a:p>
          <a:p>
            <a:pPr algn="just"/>
            <a:r>
              <a:rPr lang="pt-BR" sz="3600" dirty="0"/>
              <a:t>	Cidadão participando da gestão;</a:t>
            </a:r>
          </a:p>
          <a:p>
            <a:pPr algn="just"/>
            <a:r>
              <a:rPr lang="pt-BR" sz="3600" dirty="0"/>
              <a:t>	Dificuldade para o cidadão comum entender o funcionamento.</a:t>
            </a:r>
          </a:p>
          <a:p>
            <a:pPr algn="just">
              <a:buNone/>
            </a:pPr>
            <a:endParaRPr lang="pt-BR" dirty="0"/>
          </a:p>
          <a:p>
            <a:pPr>
              <a:buNone/>
            </a:pPr>
            <a:endParaRPr lang="pt-BR" dirty="0"/>
          </a:p>
        </p:txBody>
      </p:sp>
    </p:spTree>
    <p:extLst>
      <p:ext uri="{BB962C8B-B14F-4D97-AF65-F5344CB8AC3E}">
        <p14:creationId xmlns:p14="http://schemas.microsoft.com/office/powerpoint/2010/main" val="12866981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Processo de escolha</a:t>
            </a:r>
          </a:p>
        </p:txBody>
      </p:sp>
      <p:sp>
        <p:nvSpPr>
          <p:cNvPr id="3" name="Espaço Reservado para Conteúdo 2"/>
          <p:cNvSpPr>
            <a:spLocks noGrp="1"/>
          </p:cNvSpPr>
          <p:nvPr>
            <p:ph idx="1"/>
          </p:nvPr>
        </p:nvSpPr>
        <p:spPr>
          <a:xfrm>
            <a:off x="812075" y="1881051"/>
            <a:ext cx="10515600" cy="4702629"/>
          </a:xfrm>
        </p:spPr>
        <p:txBody>
          <a:bodyPr>
            <a:normAutofit/>
          </a:bodyPr>
          <a:lstStyle/>
          <a:p>
            <a:pPr algn="just">
              <a:buNone/>
            </a:pPr>
            <a:r>
              <a:rPr lang="pt-BR" sz="3600" dirty="0"/>
              <a:t>	Art. 19. A composição dos conselhos deve observar os critérios de representatividade e pluralidade das partes interessadas, com vistas ao </a:t>
            </a:r>
            <a:r>
              <a:rPr lang="pt-BR" sz="3600" b="1" dirty="0"/>
              <a:t>equilíbrio em sua representação.</a:t>
            </a:r>
          </a:p>
          <a:p>
            <a:pPr algn="just">
              <a:buNone/>
            </a:pPr>
            <a:r>
              <a:rPr lang="pt-BR" sz="3600" b="1" dirty="0"/>
              <a:t>	Parágrafo único. A escolha dos representantes será feita em processo aberto ao público e diferenciado por tipo de usuário a ser representado.</a:t>
            </a:r>
          </a:p>
          <a:p>
            <a:pPr>
              <a:buNone/>
            </a:pPr>
            <a:endParaRPr lang="pt-BR" dirty="0"/>
          </a:p>
        </p:txBody>
      </p:sp>
    </p:spTree>
    <p:extLst>
      <p:ext uri="{BB962C8B-B14F-4D97-AF65-F5344CB8AC3E}">
        <p14:creationId xmlns:p14="http://schemas.microsoft.com/office/powerpoint/2010/main" val="14605243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Conselho opinando sobre o ouvidor</a:t>
            </a:r>
          </a:p>
        </p:txBody>
      </p:sp>
      <p:sp>
        <p:nvSpPr>
          <p:cNvPr id="3" name="Espaço Reservado para Conteúdo 2"/>
          <p:cNvSpPr>
            <a:spLocks noGrp="1"/>
          </p:cNvSpPr>
          <p:nvPr>
            <p:ph idx="1"/>
          </p:nvPr>
        </p:nvSpPr>
        <p:spPr>
          <a:xfrm>
            <a:off x="812075" y="2873829"/>
            <a:ext cx="10515600" cy="3709851"/>
          </a:xfrm>
        </p:spPr>
        <p:txBody>
          <a:bodyPr>
            <a:normAutofit/>
          </a:bodyPr>
          <a:lstStyle/>
          <a:p>
            <a:pPr algn="just">
              <a:buNone/>
            </a:pPr>
            <a:r>
              <a:rPr lang="pt-BR" sz="3600" dirty="0"/>
              <a:t>	</a:t>
            </a:r>
            <a:r>
              <a:rPr lang="pt-BR" sz="4200" dirty="0"/>
              <a:t>Art. 20. O conselho de usuários poderá ser consultado quanto à indicação do ouvidor.</a:t>
            </a:r>
          </a:p>
        </p:txBody>
      </p:sp>
    </p:spTree>
    <p:extLst>
      <p:ext uri="{BB962C8B-B14F-4D97-AF65-F5344CB8AC3E}">
        <p14:creationId xmlns:p14="http://schemas.microsoft.com/office/powerpoint/2010/main" val="2103283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a:bodyPr>
          <a:lstStyle/>
          <a:p>
            <a:pPr algn="ctr"/>
            <a:r>
              <a:rPr lang="pt-BR" dirty="0"/>
              <a:t>Regulamentação local</a:t>
            </a:r>
          </a:p>
        </p:txBody>
      </p:sp>
      <p:sp>
        <p:nvSpPr>
          <p:cNvPr id="3" name="Espaço Reservado para Conteúdo 2"/>
          <p:cNvSpPr>
            <a:spLocks noGrp="1"/>
          </p:cNvSpPr>
          <p:nvPr>
            <p:ph idx="1"/>
          </p:nvPr>
        </p:nvSpPr>
        <p:spPr>
          <a:xfrm>
            <a:off x="812075" y="1985554"/>
            <a:ext cx="10515600" cy="4689566"/>
          </a:xfrm>
        </p:spPr>
        <p:txBody>
          <a:bodyPr>
            <a:normAutofit/>
          </a:bodyPr>
          <a:lstStyle/>
          <a:p>
            <a:pPr algn="just">
              <a:buNone/>
            </a:pPr>
            <a:r>
              <a:rPr lang="pt-BR" sz="3600" dirty="0"/>
              <a:t>	</a:t>
            </a:r>
          </a:p>
          <a:p>
            <a:pPr algn="just">
              <a:buNone/>
            </a:pPr>
            <a:r>
              <a:rPr lang="pt-BR" sz="3600" dirty="0"/>
              <a:t>	</a:t>
            </a:r>
            <a:r>
              <a:rPr lang="pt-BR" sz="4200" dirty="0"/>
              <a:t>Art. 22. Regulamento específico de cada Poder e esfera de Governo disporá sobre a organização e funcionamento dos conselhos de usuários.</a:t>
            </a:r>
          </a:p>
        </p:txBody>
      </p:sp>
    </p:spTree>
    <p:extLst>
      <p:ext uri="{BB962C8B-B14F-4D97-AF65-F5344CB8AC3E}">
        <p14:creationId xmlns:p14="http://schemas.microsoft.com/office/powerpoint/2010/main" val="214961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111" y="740833"/>
            <a:ext cx="11401778" cy="707886"/>
          </a:xfrm>
          <a:prstGeom prst="rect">
            <a:avLst/>
          </a:prstGeom>
          <a:noFill/>
        </p:spPr>
        <p:txBody>
          <a:bodyPr wrap="square" rtlCol="0">
            <a:spAutoFit/>
          </a:bodyPr>
          <a:lstStyle/>
          <a:p>
            <a:pPr algn="ctr"/>
            <a:r>
              <a:rPr lang="pt-BR" sz="4000" dirty="0">
                <a:solidFill>
                  <a:prstClr val="black"/>
                </a:solidFill>
              </a:rPr>
              <a:t>Fundamentos Legais da Transparência Pública</a:t>
            </a:r>
          </a:p>
        </p:txBody>
      </p:sp>
      <p:sp>
        <p:nvSpPr>
          <p:cNvPr id="4" name="CaixaDeTexto 3"/>
          <p:cNvSpPr txBox="1"/>
          <p:nvPr/>
        </p:nvSpPr>
        <p:spPr>
          <a:xfrm>
            <a:off x="6616931" y="1654190"/>
            <a:ext cx="4876799" cy="4985980"/>
          </a:xfrm>
          <a:prstGeom prst="rect">
            <a:avLst/>
          </a:prstGeom>
          <a:noFill/>
          <a:ln>
            <a:solidFill>
              <a:schemeClr val="tx1"/>
            </a:solidFill>
          </a:ln>
        </p:spPr>
        <p:txBody>
          <a:bodyPr wrap="square" rtlCol="0">
            <a:spAutoFit/>
          </a:bodyPr>
          <a:lstStyle/>
          <a:p>
            <a:pPr algn="just"/>
            <a:r>
              <a:rPr lang="pt-BR" sz="2200" dirty="0">
                <a:solidFill>
                  <a:prstClr val="black"/>
                </a:solidFill>
              </a:rPr>
              <a:t>CRFB -“Art. 1º [...] Parágrafo único. Todo o poder emana do povo, que o exerce por meio de representantes eleitos ou diretamente, nos termos desta Constituição” </a:t>
            </a:r>
          </a:p>
          <a:p>
            <a:pPr algn="just"/>
            <a:r>
              <a:rPr lang="pt-BR" sz="2200" dirty="0">
                <a:solidFill>
                  <a:prstClr val="black"/>
                </a:solidFill>
              </a:rPr>
              <a:t>Daí se extraem dois princípios:</a:t>
            </a:r>
          </a:p>
          <a:p>
            <a:pPr algn="just">
              <a:buFont typeface="Arial" pitchFamily="34" charset="0"/>
              <a:buChar char="•"/>
            </a:pPr>
            <a:r>
              <a:rPr lang="pt-BR" sz="2200" b="1" dirty="0">
                <a:solidFill>
                  <a:prstClr val="black"/>
                </a:solidFill>
              </a:rPr>
              <a:t>O republicano</a:t>
            </a:r>
            <a:r>
              <a:rPr lang="pt-BR" sz="2200" dirty="0">
                <a:solidFill>
                  <a:prstClr val="black"/>
                </a:solidFill>
              </a:rPr>
              <a:t>, que impõe um governo fundado em leis e não nos interesses egoísticos dos ocupantes da função pública ou de seus correligionários;</a:t>
            </a:r>
          </a:p>
          <a:p>
            <a:pPr algn="just">
              <a:buFont typeface="Arial" pitchFamily="34" charset="0"/>
              <a:buChar char="•"/>
            </a:pPr>
            <a:r>
              <a:rPr lang="pt-BR" sz="2200" b="1" dirty="0">
                <a:solidFill>
                  <a:prstClr val="black"/>
                </a:solidFill>
              </a:rPr>
              <a:t>O democrático</a:t>
            </a:r>
            <a:r>
              <a:rPr lang="pt-BR" sz="2200" dirty="0">
                <a:solidFill>
                  <a:prstClr val="black"/>
                </a:solidFill>
              </a:rPr>
              <a:t>, que confere ao povo a titularidade do poder cujo exercício é parcialmente relegado aos representantes</a:t>
            </a:r>
            <a:r>
              <a:rPr lang="pt-BR" sz="2000" dirty="0">
                <a:solidFill>
                  <a:prstClr val="black"/>
                </a:solidFill>
              </a:rPr>
              <a:t>.</a:t>
            </a:r>
          </a:p>
          <a:p>
            <a:pPr algn="just"/>
            <a:r>
              <a:rPr lang="pt-BR" sz="1000" dirty="0">
                <a:solidFill>
                  <a:prstClr val="black"/>
                </a:solidFill>
              </a:rPr>
              <a:t>Direito administrativo / Irene Patrícia </a:t>
            </a:r>
            <a:r>
              <a:rPr lang="pt-BR" sz="1000" dirty="0" err="1">
                <a:solidFill>
                  <a:prstClr val="black"/>
                </a:solidFill>
              </a:rPr>
              <a:t>Nohara</a:t>
            </a:r>
            <a:r>
              <a:rPr lang="pt-BR" sz="1000" dirty="0">
                <a:solidFill>
                  <a:prstClr val="black"/>
                </a:solidFill>
              </a:rPr>
              <a:t>. –9. ed. –São Paulo: Atlas, 2019.</a:t>
            </a:r>
          </a:p>
        </p:txBody>
      </p:sp>
      <p:pic>
        <p:nvPicPr>
          <p:cNvPr id="5" name="Imagem 4">
            <a:extLst>
              <a:ext uri="{FF2B5EF4-FFF2-40B4-BE49-F238E27FC236}">
                <a16:creationId xmlns="" xmlns:a16="http://schemas.microsoft.com/office/drawing/2014/main" id="{0F252D38-C2AA-EBE0-5C55-64A9994AB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54190"/>
            <a:ext cx="4876800" cy="4876800"/>
          </a:xfrm>
          <a:prstGeom prst="rect">
            <a:avLst/>
          </a:prstGeom>
        </p:spPr>
      </p:pic>
    </p:spTree>
    <p:extLst>
      <p:ext uri="{BB962C8B-B14F-4D97-AF65-F5344CB8AC3E}">
        <p14:creationId xmlns:p14="http://schemas.microsoft.com/office/powerpoint/2010/main" val="38169301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0633" y="913766"/>
            <a:ext cx="10515600" cy="810531"/>
          </a:xfrm>
        </p:spPr>
        <p:txBody>
          <a:bodyPr>
            <a:normAutofit fontScale="90000"/>
          </a:bodyPr>
          <a:lstStyle/>
          <a:p>
            <a:pPr algn="ctr"/>
            <a:r>
              <a:rPr lang="pt-BR" dirty="0"/>
              <a:t>CAPÍTULO V</a:t>
            </a:r>
            <a:br>
              <a:rPr lang="pt-BR" dirty="0"/>
            </a:br>
            <a:r>
              <a:rPr lang="pt-BR" dirty="0"/>
              <a:t>DOS CONSELHOS DE USUÁRIOS – </a:t>
            </a:r>
            <a:r>
              <a:rPr lang="pt-BR" dirty="0" err="1"/>
              <a:t>Arts</a:t>
            </a:r>
            <a:r>
              <a:rPr lang="pt-BR" dirty="0"/>
              <a:t>. 18 a 22</a:t>
            </a:r>
          </a:p>
        </p:txBody>
      </p:sp>
      <p:sp>
        <p:nvSpPr>
          <p:cNvPr id="3" name="Espaço Reservado para Conteúdo 2"/>
          <p:cNvSpPr>
            <a:spLocks noGrp="1"/>
          </p:cNvSpPr>
          <p:nvPr>
            <p:ph idx="1"/>
          </p:nvPr>
        </p:nvSpPr>
        <p:spPr>
          <a:xfrm>
            <a:off x="812075" y="1972491"/>
            <a:ext cx="10515600" cy="4611189"/>
          </a:xfrm>
        </p:spPr>
        <p:txBody>
          <a:bodyPr>
            <a:normAutofit/>
          </a:bodyPr>
          <a:lstStyle/>
          <a:p>
            <a:pPr algn="just">
              <a:buNone/>
            </a:pPr>
            <a:r>
              <a:rPr lang="pt-BR" b="1" u="sng" dirty="0"/>
              <a:t>Natureza Jurídica:</a:t>
            </a:r>
            <a:r>
              <a:rPr lang="pt-BR" b="1" dirty="0"/>
              <a:t> </a:t>
            </a:r>
            <a:r>
              <a:rPr lang="pt-BR" dirty="0"/>
              <a:t>Órgão Consultivo (Par. Único art. 18)</a:t>
            </a:r>
          </a:p>
          <a:p>
            <a:pPr algn="ctr">
              <a:buNone/>
            </a:pPr>
            <a:r>
              <a:rPr lang="pt-BR" b="1" u="sng" dirty="0"/>
              <a:t>Atribuições:</a:t>
            </a:r>
          </a:p>
          <a:p>
            <a:pPr algn="just">
              <a:buNone/>
            </a:pPr>
            <a:r>
              <a:rPr lang="pt-BR" dirty="0"/>
              <a:t>I - acompanhar a prestação dos serviços;</a:t>
            </a:r>
          </a:p>
          <a:p>
            <a:pPr algn="just">
              <a:buNone/>
            </a:pPr>
            <a:r>
              <a:rPr lang="pt-BR" dirty="0"/>
              <a:t>II - participar na avaliação dos serviços;</a:t>
            </a:r>
          </a:p>
          <a:p>
            <a:pPr algn="just">
              <a:buNone/>
            </a:pPr>
            <a:r>
              <a:rPr lang="pt-BR" dirty="0"/>
              <a:t>III - propor melhorias na prestação dos serviços;</a:t>
            </a:r>
          </a:p>
          <a:p>
            <a:pPr algn="just">
              <a:buNone/>
            </a:pPr>
            <a:r>
              <a:rPr lang="pt-BR" dirty="0"/>
              <a:t>IV - contribuir na definição de diretrizes para o adequado atendimento ao usuário; e</a:t>
            </a:r>
          </a:p>
          <a:p>
            <a:pPr algn="just">
              <a:buNone/>
            </a:pPr>
            <a:r>
              <a:rPr lang="pt-BR" dirty="0"/>
              <a:t>V - acompanhar e avaliar a atuação do ouvidor.</a:t>
            </a:r>
          </a:p>
          <a:p>
            <a:pPr algn="just">
              <a:buNone/>
            </a:pPr>
            <a:endParaRPr lang="pt-BR" dirty="0"/>
          </a:p>
          <a:p>
            <a:pPr>
              <a:buNone/>
            </a:pPr>
            <a:endParaRPr lang="pt-BR" dirty="0"/>
          </a:p>
        </p:txBody>
      </p:sp>
    </p:spTree>
    <p:extLst>
      <p:ext uri="{BB962C8B-B14F-4D97-AF65-F5344CB8AC3E}">
        <p14:creationId xmlns:p14="http://schemas.microsoft.com/office/powerpoint/2010/main" val="37908888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261815"/>
            <a:ext cx="10515600" cy="2915148"/>
          </a:xfrm>
        </p:spPr>
        <p:txBody>
          <a:bodyPr>
            <a:normAutofit/>
          </a:bodyPr>
          <a:lstStyle/>
          <a:p>
            <a:pPr marL="0" indent="0" algn="ctr">
              <a:buNone/>
            </a:pPr>
            <a:r>
              <a:rPr lang="pt-BR" sz="5500" dirty="0" smtClean="0"/>
              <a:t>Jurisprudência e estudos de casos</a:t>
            </a:r>
            <a:endParaRPr lang="pt-BR" sz="5500" dirty="0"/>
          </a:p>
        </p:txBody>
      </p:sp>
    </p:spTree>
    <p:extLst>
      <p:ext uri="{BB962C8B-B14F-4D97-AF65-F5344CB8AC3E}">
        <p14:creationId xmlns:p14="http://schemas.microsoft.com/office/powerpoint/2010/main" val="2166750532"/>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6596"/>
            <a:ext cx="10515600" cy="854278"/>
          </a:xfrm>
        </p:spPr>
        <p:txBody>
          <a:bodyPr>
            <a:normAutofit/>
          </a:bodyPr>
          <a:lstStyle/>
          <a:p>
            <a:pPr algn="ctr"/>
            <a:r>
              <a:rPr lang="pt-BR" sz="3600" dirty="0" smtClean="0"/>
              <a:t>TEMA 483 - STF</a:t>
            </a:r>
            <a:endParaRPr lang="pt-BR" sz="3600" dirty="0"/>
          </a:p>
        </p:txBody>
      </p:sp>
      <p:sp>
        <p:nvSpPr>
          <p:cNvPr id="3" name="Espaço Reservado para Conteúdo 2"/>
          <p:cNvSpPr>
            <a:spLocks noGrp="1"/>
          </p:cNvSpPr>
          <p:nvPr>
            <p:ph idx="1"/>
          </p:nvPr>
        </p:nvSpPr>
        <p:spPr>
          <a:xfrm>
            <a:off x="838200" y="1440873"/>
            <a:ext cx="10515600" cy="5227345"/>
          </a:xfrm>
        </p:spPr>
        <p:txBody>
          <a:bodyPr>
            <a:noAutofit/>
          </a:bodyPr>
          <a:lstStyle/>
          <a:p>
            <a:pPr marL="0" indent="0" algn="just">
              <a:buNone/>
            </a:pPr>
            <a:r>
              <a:rPr lang="pt-BR" dirty="0" smtClean="0"/>
              <a:t>Tese: Divulgação</a:t>
            </a:r>
            <a:r>
              <a:rPr lang="pt-BR" dirty="0"/>
              <a:t>, em sítio eletrônico oficial, de informações alusivas a servidores públicos, inclusive seus nomes e correspondentes remunerações</a:t>
            </a:r>
            <a:r>
              <a:rPr lang="pt-BR" dirty="0" smtClean="0"/>
              <a:t>.</a:t>
            </a:r>
          </a:p>
          <a:p>
            <a:pPr marL="0" indent="0" algn="just">
              <a:buNone/>
            </a:pPr>
            <a:endParaRPr lang="pt-BR" dirty="0"/>
          </a:p>
          <a:p>
            <a:pPr marL="0" indent="0" algn="just">
              <a:buNone/>
            </a:pPr>
            <a:r>
              <a:rPr lang="pt-BR" dirty="0"/>
              <a:t>Descrição: Recurso extraordinário em que se discute, à luz dos artigos 5º, XIV e XXXIII; 31, §3º; 37, caput e §3º, II; 39, §6º; e 163, V, da Constituição Federal, a legitimidade da publicação de informações referentes a servidores públicos, inclusive seus nomes e respectivas remunerações, em site oficial da Internet, considerando-se os princípios da publicidade e da transparência, bem como os direitos fundamentais à intimidade e à vida privada.</a:t>
            </a:r>
          </a:p>
        </p:txBody>
      </p:sp>
    </p:spTree>
    <p:extLst>
      <p:ext uri="{BB962C8B-B14F-4D97-AF65-F5344CB8AC3E}">
        <p14:creationId xmlns:p14="http://schemas.microsoft.com/office/powerpoint/2010/main" val="15763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sz="3000" dirty="0" smtClean="0"/>
              <a:t>DIVULGAÇÃO REMUNERAÇÃO SEM ESPECIFICAÇÃO</a:t>
            </a:r>
            <a:endParaRPr lang="pt-BR" sz="3000" dirty="0"/>
          </a:p>
        </p:txBody>
      </p:sp>
      <p:sp>
        <p:nvSpPr>
          <p:cNvPr id="3" name="Espaço Reservado para Conteúdo 2"/>
          <p:cNvSpPr>
            <a:spLocks noGrp="1"/>
          </p:cNvSpPr>
          <p:nvPr>
            <p:ph idx="1"/>
          </p:nvPr>
        </p:nvSpPr>
        <p:spPr>
          <a:xfrm>
            <a:off x="0" y="1280160"/>
            <a:ext cx="11910059" cy="4963886"/>
          </a:xfrm>
        </p:spPr>
        <p:txBody>
          <a:bodyPr>
            <a:noAutofit/>
          </a:bodyPr>
          <a:lstStyle/>
          <a:p>
            <a:pPr algn="just">
              <a:buNone/>
            </a:pPr>
            <a:r>
              <a:rPr lang="pt-BR" sz="2550" dirty="0" smtClean="0"/>
              <a:t>	</a:t>
            </a:r>
            <a:r>
              <a:rPr lang="pt-BR" sz="2400" dirty="0" smtClean="0"/>
              <a:t>EMENTA: APELAÇÃO CÍVEL. RESPONSABILI</a:t>
            </a:r>
            <a:r>
              <a:rPr lang="pt-BR" sz="2400" b="1" dirty="0" smtClean="0"/>
              <a:t>DA</a:t>
            </a:r>
            <a:r>
              <a:rPr lang="pt-BR" sz="2400" dirty="0" smtClean="0"/>
              <a:t>DE CIVIL.AÇÃO DE INDENIZAÇÃO POR </a:t>
            </a:r>
            <a:r>
              <a:rPr lang="pt-BR" sz="2400" b="1" dirty="0" smtClean="0"/>
              <a:t>DANO</a:t>
            </a:r>
            <a:r>
              <a:rPr lang="pt-BR" sz="2400" dirty="0" smtClean="0"/>
              <a:t>S MORAIS. </a:t>
            </a:r>
            <a:r>
              <a:rPr lang="pt-BR" sz="2400" b="1" dirty="0" smtClean="0"/>
              <a:t>PORTAL</a:t>
            </a:r>
            <a:r>
              <a:rPr lang="pt-BR" sz="2400" dirty="0" smtClean="0"/>
              <a:t> </a:t>
            </a:r>
            <a:r>
              <a:rPr lang="pt-BR" sz="2400" b="1" dirty="0" smtClean="0"/>
              <a:t>DA</a:t>
            </a:r>
            <a:r>
              <a:rPr lang="pt-BR" sz="2400" dirty="0" smtClean="0"/>
              <a:t> </a:t>
            </a:r>
            <a:r>
              <a:rPr lang="pt-BR" sz="2400" b="1" dirty="0" smtClean="0"/>
              <a:t>TRANSPARÊNCIA</a:t>
            </a:r>
            <a:r>
              <a:rPr lang="pt-BR" sz="2400" dirty="0" smtClean="0"/>
              <a:t>. DIVULGAÇÃO DO VENCIMENTO </a:t>
            </a:r>
            <a:r>
              <a:rPr lang="pt-BR" sz="2400" b="1" dirty="0" smtClean="0"/>
              <a:t>DA</a:t>
            </a:r>
            <a:r>
              <a:rPr lang="pt-BR" sz="2400" dirty="0" smtClean="0"/>
              <a:t> AUTORA. REPERCUSSÃO NA REDE NACIONAL DE COMPUTADORES, NOS JORNAIS FÍSICOS E TELEVISIVOS, ANTE A ELEVA</a:t>
            </a:r>
            <a:r>
              <a:rPr lang="pt-BR" sz="2400" b="1" dirty="0" smtClean="0"/>
              <a:t>DA</a:t>
            </a:r>
            <a:r>
              <a:rPr lang="pt-BR" sz="2400" dirty="0" smtClean="0"/>
              <a:t> QUANTIA AUFERI</a:t>
            </a:r>
            <a:r>
              <a:rPr lang="pt-BR" sz="2400" b="1" dirty="0" smtClean="0"/>
              <a:t>DA</a:t>
            </a:r>
            <a:r>
              <a:rPr lang="pt-BR" sz="2400" dirty="0" smtClean="0"/>
              <a:t> NO MÊS DE ABRIL DE 2013. VALOR </a:t>
            </a:r>
            <a:r>
              <a:rPr lang="pt-BR" sz="2400" b="1" dirty="0" smtClean="0"/>
              <a:t>DA</a:t>
            </a:r>
            <a:r>
              <a:rPr lang="pt-BR" sz="2400" dirty="0" smtClean="0"/>
              <a:t> REMUNERAÇÃO NÃO USUAL, POIS SE REFERE A PAGAMENTOS RETROATIVOS. DIVULGAÇÃO INCORRETA. PEDIDO ADMINISTRATIVO DE RETIFICAÇÃO.OMISSÃO. </a:t>
            </a:r>
            <a:r>
              <a:rPr lang="pt-BR" sz="2400" b="1" dirty="0" smtClean="0"/>
              <a:t>DANO</a:t>
            </a:r>
            <a:r>
              <a:rPr lang="pt-BR" sz="2400" dirty="0" smtClean="0"/>
              <a:t> </a:t>
            </a:r>
            <a:r>
              <a:rPr lang="pt-BR" sz="2400" b="1" dirty="0" smtClean="0"/>
              <a:t>MORAL</a:t>
            </a:r>
            <a:r>
              <a:rPr lang="pt-BR" sz="2400" dirty="0" smtClean="0"/>
              <a:t>. OCORRÊNCIA, NA MEDI</a:t>
            </a:r>
            <a:r>
              <a:rPr lang="pt-BR" sz="2400" b="1" dirty="0" smtClean="0"/>
              <a:t>DA</a:t>
            </a:r>
            <a:r>
              <a:rPr lang="pt-BR" sz="2400" dirty="0" smtClean="0"/>
              <a:t> EM QUE O MUNICÍPIO, A DESPEITO DE APLICAR A LEI </a:t>
            </a:r>
            <a:r>
              <a:rPr lang="pt-BR" sz="2400" b="1" dirty="0" smtClean="0"/>
              <a:t>DA</a:t>
            </a:r>
            <a:r>
              <a:rPr lang="pt-BR" sz="2400" dirty="0" smtClean="0"/>
              <a:t> </a:t>
            </a:r>
            <a:r>
              <a:rPr lang="pt-BR" sz="2400" b="1" dirty="0" smtClean="0"/>
              <a:t>TRANSPARÊNCIA</a:t>
            </a:r>
            <a:r>
              <a:rPr lang="pt-BR" sz="2400" dirty="0" smtClean="0"/>
              <a:t>, DEIXOU DE ESPECIFICAR OS VALORES RETROATIVOS, CAUSANDO </a:t>
            </a:r>
            <a:r>
              <a:rPr lang="pt-BR" sz="2400" b="1" dirty="0" smtClean="0"/>
              <a:t>DANO</a:t>
            </a:r>
            <a:r>
              <a:rPr lang="pt-BR" sz="2400" dirty="0" smtClean="0"/>
              <a:t> À IMAGEM </a:t>
            </a:r>
            <a:r>
              <a:rPr lang="pt-BR" sz="2400" b="1" dirty="0" smtClean="0"/>
              <a:t>DA</a:t>
            </a:r>
            <a:r>
              <a:rPr lang="pt-BR" sz="2400" dirty="0" smtClean="0"/>
              <a:t> AUTORA.SENTENÇA REFORMA</a:t>
            </a:r>
            <a:r>
              <a:rPr lang="pt-BR" sz="2400" b="1" dirty="0" smtClean="0"/>
              <a:t>DA</a:t>
            </a:r>
            <a:r>
              <a:rPr lang="pt-BR" sz="2400" dirty="0" smtClean="0"/>
              <a:t>. VALOR </a:t>
            </a:r>
            <a:r>
              <a:rPr lang="pt-BR" sz="2400" b="1" dirty="0" smtClean="0"/>
              <a:t>DA</a:t>
            </a:r>
            <a:r>
              <a:rPr lang="pt-BR" sz="2400" dirty="0" smtClean="0"/>
              <a:t> INDENIZAÇÃO ARBITRADO EM R$ 3.000,00, COM BASE NOS PARÃMETROS ESTABELECIDOS NESTA CÂMARA. JUROS DE MORA E CORREÇÃO MONETÁRIA. APLICAÇÃO DO ART. 1º- F, LEI Nº 9.494/1997. RE</a:t>
            </a:r>
            <a:r>
              <a:rPr lang="pt-BR" sz="2400" b="1" dirty="0" smtClean="0"/>
              <a:t>DA</a:t>
            </a:r>
            <a:r>
              <a:rPr lang="pt-BR" sz="2400" dirty="0" smtClean="0"/>
              <a:t>ÇÃO </a:t>
            </a:r>
            <a:r>
              <a:rPr lang="pt-BR" sz="2400" b="1" dirty="0" smtClean="0"/>
              <a:t>DADA</a:t>
            </a:r>
            <a:r>
              <a:rPr lang="pt-BR" sz="2400" dirty="0" smtClean="0"/>
              <a:t> PELA LEI N.11.960/2009. DETERMINAÇÃO PARA QUE A MUNICIPALI</a:t>
            </a:r>
            <a:r>
              <a:rPr lang="pt-BR" sz="2400" b="1" dirty="0" smtClean="0"/>
              <a:t>DA</a:t>
            </a:r>
            <a:r>
              <a:rPr lang="pt-BR" sz="2400" dirty="0" smtClean="0"/>
              <a:t>DE ELUCIDE EM NOTA INFORMATIVA A COMPOSIÇÃO DOS VALORES PERCEBIDOS PELA AUTORA, À ÉPOCA, ESCLARECENDO A RAZÃO DO PAGAMENTO DE CA</a:t>
            </a:r>
            <a:r>
              <a:rPr lang="pt-BR" sz="2400" b="1" dirty="0" smtClean="0"/>
              <a:t>DA</a:t>
            </a:r>
            <a:r>
              <a:rPr lang="pt-BR" sz="2400" dirty="0"/>
              <a:t> VERBA, SOB PENA DE MULTA DIÁRIA DE R$ 500,00.APELO PROVIDO PARCIALMENTE. Acórdão </a:t>
            </a:r>
            <a:r>
              <a:rPr lang="pt-BR" sz="2400" dirty="0" smtClean="0"/>
              <a:t>181.1436816-0 TJPR</a:t>
            </a:r>
            <a:endParaRPr lang="pt-BR" sz="2400" dirty="0"/>
          </a:p>
          <a:p>
            <a:pPr algn="just">
              <a:buNone/>
            </a:pPr>
            <a:endParaRPr lang="pt-BR" sz="2550" dirty="0"/>
          </a:p>
        </p:txBody>
      </p:sp>
    </p:spTree>
    <p:extLst>
      <p:ext uri="{BB962C8B-B14F-4D97-AF65-F5344CB8AC3E}">
        <p14:creationId xmlns:p14="http://schemas.microsoft.com/office/powerpoint/2010/main" val="2276248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sz="3000" dirty="0" smtClean="0"/>
              <a:t>DIVULGAÇÃO REMUNERAÇÃO SEM LEI</a:t>
            </a:r>
            <a:endParaRPr lang="pt-BR" sz="3000" dirty="0"/>
          </a:p>
        </p:txBody>
      </p:sp>
      <p:sp>
        <p:nvSpPr>
          <p:cNvPr id="3" name="Espaço Reservado para Conteúdo 2"/>
          <p:cNvSpPr>
            <a:spLocks noGrp="1"/>
          </p:cNvSpPr>
          <p:nvPr>
            <p:ph idx="1"/>
          </p:nvPr>
        </p:nvSpPr>
        <p:spPr>
          <a:xfrm>
            <a:off x="0" y="1280160"/>
            <a:ext cx="11910059" cy="4963886"/>
          </a:xfrm>
        </p:spPr>
        <p:txBody>
          <a:bodyPr>
            <a:noAutofit/>
          </a:bodyPr>
          <a:lstStyle/>
          <a:p>
            <a:pPr algn="just">
              <a:buNone/>
            </a:pPr>
            <a:r>
              <a:rPr lang="pt-BR" sz="2700" dirty="0" smtClean="0"/>
              <a:t>	ADMINISTRATIVO. APELAÇÃO CÍVEL. AÇÃO DE INDENIZAÇÃO POR DANOS MORAIS E MATERIAIS. "PORTAL DA TRANSPARÊNCIA". PUBLICIDADE DOS NOMES E VALORES DE REMUNERAÇÃO RECEBIDOS PELOS SERVIDORES. </a:t>
            </a:r>
            <a:r>
              <a:rPr lang="pt-BR" sz="2700" b="1" dirty="0" smtClean="0"/>
              <a:t>DEFERIMENTO, NESTE CASO ESPECIFICAMENTE, POIS A DIVULGAÇÃO FOI FEITA ANTES DA LEI ESTADUAL N.º 16.595/2010. RESOLUÇÃO DO GOVERNADOR QUE NÃO POSSUI FORÇA NORMATIVA SUFICIENTE</a:t>
            </a:r>
            <a:r>
              <a:rPr lang="pt-BR" sz="2700" dirty="0" smtClean="0"/>
              <a:t> A MITIGAR GARANTIAS CONSTITUCIONAIS RELACIONADAS À PRIVACIDADE DO CIDADÃO. VALOR DO DANO MORAL. MINORAÇÃO QUE SE MOSTRA CORRETA. RECURSO PARCIALMENTE PROVIDO.SENTENÇA OMISSA. CORREÇÃO MONETÁRIA SOBRE A VERBA HONORÁRIA A SER PAGA PELO AUTOR EM FAVOR DA PARTE CONSIDERADA ILEGÍTIMA. JUROS DE 1% A CONTAR DO TRÂNSITO EM JULGADO. CORREÇÃO PELO IPCA A PARTIR DA FIXAÇÃO. SENTENÇA PARCIALMENTE MODIFICADA</a:t>
            </a:r>
            <a:r>
              <a:rPr lang="pt-BR" sz="2700" dirty="0"/>
              <a:t>.. Acórdão </a:t>
            </a:r>
            <a:r>
              <a:rPr lang="pt-BR" sz="2700" dirty="0" smtClean="0"/>
              <a:t>191.1291702-5   </a:t>
            </a:r>
            <a:r>
              <a:rPr lang="pt-BR" sz="2700" dirty="0"/>
              <a:t>TJPR</a:t>
            </a:r>
          </a:p>
          <a:p>
            <a:pPr algn="just">
              <a:buNone/>
            </a:pPr>
            <a:endParaRPr lang="pt-BR" sz="2550" dirty="0"/>
          </a:p>
        </p:txBody>
      </p:sp>
    </p:spTree>
    <p:extLst>
      <p:ext uri="{BB962C8B-B14F-4D97-AF65-F5344CB8AC3E}">
        <p14:creationId xmlns:p14="http://schemas.microsoft.com/office/powerpoint/2010/main" val="499660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sz="3000" dirty="0" smtClean="0"/>
              <a:t>DIVULGAÇÃO REMUNERAÇÃO DE FUNCIONÁRIOS DE AUTARQUIA</a:t>
            </a:r>
            <a:endParaRPr lang="pt-BR" sz="3000" dirty="0"/>
          </a:p>
        </p:txBody>
      </p:sp>
      <p:sp>
        <p:nvSpPr>
          <p:cNvPr id="3" name="Espaço Reservado para Conteúdo 2"/>
          <p:cNvSpPr>
            <a:spLocks noGrp="1"/>
          </p:cNvSpPr>
          <p:nvPr>
            <p:ph idx="1"/>
          </p:nvPr>
        </p:nvSpPr>
        <p:spPr>
          <a:xfrm>
            <a:off x="0" y="1280160"/>
            <a:ext cx="11910059" cy="4963886"/>
          </a:xfrm>
        </p:spPr>
        <p:txBody>
          <a:bodyPr>
            <a:noAutofit/>
          </a:bodyPr>
          <a:lstStyle/>
          <a:p>
            <a:pPr algn="just">
              <a:buNone/>
            </a:pPr>
            <a:r>
              <a:rPr lang="pt-BR" sz="2700" dirty="0"/>
              <a:t>ADMINISTRATIVO. RECURSO. APELAÇÃO. RESPONSABILIDADE CIVIL DA ADMINISTRAÇÃO PÚBLICA. AUTARQUIA ESTADUAL. DIVULGAÇÃO DOS VENCIMENTOS DO SERVIDOR ATRAVÉS DE DIVERSOS MEIOS DE COMUNICAÇÃO.DANO MORAL. AUSÊNCIA. AGENTE PÚBLICO. DEVER DE TRANSPARÊNCIA DOSGASTOS PÚBLICOS. PRINCÍPIO DA PUBLICIDADE E TRANSPARÊNCIA QUE DEVEMPREVALECER SOBRE O DIREITO A INTIMIDADE</a:t>
            </a:r>
            <a:r>
              <a:rPr lang="pt-BR" sz="2700" dirty="0" smtClean="0"/>
              <a:t>. Divulgação </a:t>
            </a:r>
            <a:r>
              <a:rPr lang="pt-BR" sz="2700" dirty="0"/>
              <a:t>dos vencimentos de servidor. Dever de transparência dos gastos públicos. Princípio da publicidade. Em razão da necessidade de transparência da gestão da coisa pública e do princípio da publicidade, não há o que cogitar em ofensa à intimidade ou à vida privada do servidor vinculado à administração pública que tem os detalhes de sua condição remuneratória divulgados através dos meios de comunicação</a:t>
            </a:r>
            <a:r>
              <a:rPr lang="pt-BR" sz="2700" dirty="0" smtClean="0"/>
              <a:t>. Recurso </a:t>
            </a:r>
            <a:r>
              <a:rPr lang="pt-BR" sz="2700" dirty="0"/>
              <a:t>de apelação conhecido e desprovido. Acórdão </a:t>
            </a:r>
            <a:r>
              <a:rPr lang="pt-BR" sz="2700" dirty="0" smtClean="0"/>
              <a:t>202.1076068-8 TJPR</a:t>
            </a:r>
            <a:endParaRPr lang="pt-BR" sz="2700" dirty="0"/>
          </a:p>
          <a:p>
            <a:pPr algn="just">
              <a:buNone/>
            </a:pPr>
            <a:endParaRPr lang="pt-BR" sz="2550" dirty="0"/>
          </a:p>
        </p:txBody>
      </p:sp>
    </p:spTree>
    <p:extLst>
      <p:ext uri="{BB962C8B-B14F-4D97-AF65-F5344CB8AC3E}">
        <p14:creationId xmlns:p14="http://schemas.microsoft.com/office/powerpoint/2010/main" val="2562150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Transparência X Intimidade - STF</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algn="just">
              <a:buNone/>
            </a:pPr>
            <a:r>
              <a:rPr lang="pt-BR" sz="2550" dirty="0" smtClean="0"/>
              <a:t>	Ementa</a:t>
            </a:r>
            <a:r>
              <a:rPr lang="pt-BR" sz="2550" dirty="0"/>
              <a:t>: SUSPENSÃO DE SEGURANÇA. ACÓRDÃOS QUE IMPEDIAM A </a:t>
            </a:r>
            <a:r>
              <a:rPr lang="pt-BR" sz="2550" b="1" dirty="0"/>
              <a:t>DIVULGAÇÃO</a:t>
            </a:r>
            <a:r>
              <a:rPr lang="pt-BR" sz="2550" dirty="0"/>
              <a:t>, EM SÍTIO ELETRÔNICO OFICIAL, DE </a:t>
            </a:r>
            <a:r>
              <a:rPr lang="pt-BR" sz="2550" b="1" dirty="0"/>
              <a:t>INFORMAÇÕES</a:t>
            </a:r>
            <a:r>
              <a:rPr lang="pt-BR" sz="2550" dirty="0"/>
              <a:t> FUNCIONAIS DE </a:t>
            </a:r>
            <a:r>
              <a:rPr lang="pt-BR" sz="2550" b="1" dirty="0"/>
              <a:t>SERVIDORES PÚBLICOS</a:t>
            </a:r>
            <a:r>
              <a:rPr lang="pt-BR" sz="2550" dirty="0"/>
              <a:t>, INCLUSIVE A RESPECTIVA REMUNERAÇÃO. DEFERIMENTO DA MEDIDA DE SUSPENSÃO PELO PRESIDENTE DO STF. AGRAVO REGIMENTAL. CONFLITO APARENTE DE NORMAS CONSTITUCIONAIS. DIREITO À </a:t>
            </a:r>
            <a:r>
              <a:rPr lang="pt-BR" sz="2550" b="1" dirty="0"/>
              <a:t>INFORMAÇÃO</a:t>
            </a:r>
            <a:r>
              <a:rPr lang="pt-BR" sz="2550" dirty="0"/>
              <a:t> DE ATOS ESTATAIS, NELES EMBUTIDA A </a:t>
            </a:r>
            <a:r>
              <a:rPr lang="pt-BR" sz="2550" b="1" dirty="0"/>
              <a:t>FOLHA</a:t>
            </a:r>
            <a:r>
              <a:rPr lang="pt-BR" sz="2550" dirty="0"/>
              <a:t> DE </a:t>
            </a:r>
            <a:r>
              <a:rPr lang="pt-BR" sz="2550" b="1" dirty="0"/>
              <a:t>PAGAMENTO</a:t>
            </a:r>
            <a:r>
              <a:rPr lang="pt-BR" sz="2550" dirty="0"/>
              <a:t> DE ÓRGÃOS E ENTIDADES PÚBLICAS. PRINCÍPIO DA PUBLICIDADE ADMINISTRATIVA. NÃO RECONHECIMENTO DE VIOLAÇÃO À PRIVACIDADE, INTIMIDADE E SEGURANÇA DE </a:t>
            </a:r>
            <a:r>
              <a:rPr lang="pt-BR" sz="2550" b="1" dirty="0"/>
              <a:t>SERVIDOR PÚBLICO</a:t>
            </a:r>
            <a:r>
              <a:rPr lang="pt-BR" sz="2550" dirty="0"/>
              <a:t>. AGRAVOS DESPROVIDOS. 1. Caso em que a situação específica dos </a:t>
            </a:r>
            <a:r>
              <a:rPr lang="pt-BR" sz="2550" b="1" dirty="0"/>
              <a:t>servidores públicos</a:t>
            </a:r>
            <a:r>
              <a:rPr lang="pt-BR" sz="2550" dirty="0"/>
              <a:t> é regida pela 1ª parte do inciso XXXIII do art. 5º da Constituição. Sua remuneração bruta, cargos e funções por eles </a:t>
            </a:r>
            <a:r>
              <a:rPr lang="pt-BR" sz="2550" dirty="0" err="1"/>
              <a:t>titularizados</a:t>
            </a:r>
            <a:r>
              <a:rPr lang="pt-BR" sz="2550" dirty="0"/>
              <a:t>, órgãos de sua formal lotação, tudo é constitutivo de </a:t>
            </a:r>
            <a:r>
              <a:rPr lang="pt-BR" sz="2550" b="1" dirty="0"/>
              <a:t>informação</a:t>
            </a:r>
            <a:r>
              <a:rPr lang="pt-BR" sz="2550" dirty="0"/>
              <a:t> de interesse coletivo ou geral. Expondo-se, portanto, a </a:t>
            </a:r>
            <a:r>
              <a:rPr lang="pt-BR" sz="2550" b="1" dirty="0"/>
              <a:t>divulgação</a:t>
            </a:r>
            <a:r>
              <a:rPr lang="pt-BR" sz="2550" dirty="0"/>
              <a:t> oficial. Sem que a intimidade deles, vida privada e segurança pessoal e familiar se encaixem nas exceções de que trata a parte derradeira do mesmo dispositivo constitucional (inciso XXXIII do art. 5º), pois o fato é que não estão em jogo nem a segurança do Estado nem do conjunto da sociedade. </a:t>
            </a:r>
          </a:p>
        </p:txBody>
      </p:sp>
    </p:spTree>
    <p:extLst>
      <p:ext uri="{BB962C8B-B14F-4D97-AF65-F5344CB8AC3E}">
        <p14:creationId xmlns:p14="http://schemas.microsoft.com/office/powerpoint/2010/main" val="2872747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Transparência X Intimidade - STF</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algn="just">
              <a:buNone/>
            </a:pPr>
            <a:r>
              <a:rPr lang="pt-BR" sz="2400" dirty="0" smtClean="0"/>
              <a:t>	</a:t>
            </a:r>
            <a:r>
              <a:rPr lang="pt-BR" sz="2300" dirty="0" smtClean="0"/>
              <a:t>2</a:t>
            </a:r>
            <a:r>
              <a:rPr lang="pt-BR" sz="2300" dirty="0"/>
              <a:t>. Não cabe, no caso, falar de intimidade ou de vida privada, pois os dados objeto da </a:t>
            </a:r>
            <a:r>
              <a:rPr lang="pt-BR" sz="2300" b="1" dirty="0"/>
              <a:t>divulgação</a:t>
            </a:r>
            <a:r>
              <a:rPr lang="pt-BR" sz="2300" dirty="0"/>
              <a:t> em causa dizem respeito a agentes públicos enquanto agentes públicos mesmos; ou, na linguagem da própria Constituição, agentes estatais agindo “nessa qualidade” (§6º do art. 37). E quanto à segurança física ou corporal dos </a:t>
            </a:r>
            <a:r>
              <a:rPr lang="pt-BR" sz="2300" b="1" dirty="0"/>
              <a:t>servidores</a:t>
            </a:r>
            <a:r>
              <a:rPr lang="pt-BR" sz="2300" dirty="0"/>
              <a:t>, seja pessoal, seja familiarmente, claro que ela resultará um tanto ou quanto fragilizada com a </a:t>
            </a:r>
            <a:r>
              <a:rPr lang="pt-BR" sz="2300" b="1" dirty="0"/>
              <a:t>divulgação</a:t>
            </a:r>
            <a:r>
              <a:rPr lang="pt-BR" sz="2300" dirty="0"/>
              <a:t> </a:t>
            </a:r>
            <a:r>
              <a:rPr lang="pt-BR" sz="2300" dirty="0" err="1"/>
              <a:t>nominalizada</a:t>
            </a:r>
            <a:r>
              <a:rPr lang="pt-BR" sz="2300" dirty="0"/>
              <a:t> dos dados em debate, mas é um tipo de risco pessoal e familiar que se atenua com a proibição de se revelar o endereço residencial, o CPF e a CI de cada </a:t>
            </a:r>
            <a:r>
              <a:rPr lang="pt-BR" sz="2300" b="1" dirty="0"/>
              <a:t>servidor</a:t>
            </a:r>
            <a:r>
              <a:rPr lang="pt-BR" sz="2300" dirty="0"/>
              <a:t>. No mais, é o preço que se paga pela opção por uma carreira pública no seio de um Estado republicano. 3. A prevalência do princípio da publicidade administrativa outra coisa não é senão um dos mais altaneiros modos de concretizar a República enquanto forma de governo. Se, por um lado, há um necessário modo republicano de administrar o Estado brasileiro, de outra parte é a cidadania mesma que tem o direito de ver o seu Estado republicanamente administrado. O “como” se administra a coisa pública a preponderar sobre o “quem” administra – falaria Norberto Bobbio -, e o fato é que esse modo público de gerir a máquina estatal é elemento conceitual da nossa República. O olho e a pálpebra da nossa fisionomia constitucional republicana. 4. A negativa de prevalência do princípio da publicidade administrativa implicaria, no caso, inadmissível situação de grave lesão à ordem pública. 5. Agravos Regimentais desprovidos</a:t>
            </a:r>
            <a:r>
              <a:rPr lang="pt-BR" sz="2300" dirty="0" smtClean="0"/>
              <a:t>. - </a:t>
            </a:r>
            <a:r>
              <a:rPr lang="pt-BR" sz="2400" b="1" dirty="0"/>
              <a:t>SS 3902 </a:t>
            </a:r>
            <a:r>
              <a:rPr lang="pt-BR" sz="2400" b="1" dirty="0" err="1"/>
              <a:t>AgR</a:t>
            </a:r>
            <a:r>
              <a:rPr lang="pt-BR" sz="2400" b="1" dirty="0"/>
              <a:t>-segundo / SP - SÃO PAULO</a:t>
            </a:r>
          </a:p>
          <a:p>
            <a:pPr algn="just">
              <a:buNone/>
            </a:pPr>
            <a:endParaRPr lang="pt-BR" sz="2300" dirty="0"/>
          </a:p>
        </p:txBody>
      </p:sp>
    </p:spTree>
    <p:extLst>
      <p:ext uri="{BB962C8B-B14F-4D97-AF65-F5344CB8AC3E}">
        <p14:creationId xmlns:p14="http://schemas.microsoft.com/office/powerpoint/2010/main" val="322121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Acesso holerites indevidamente</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sz="2400" dirty="0" smtClean="0"/>
              <a:t>APELAÇÃO </a:t>
            </a:r>
            <a:r>
              <a:rPr lang="pt-BR" sz="2400" dirty="0"/>
              <a:t>CRIME. INVASÃO </a:t>
            </a:r>
            <a:r>
              <a:rPr lang="pt-BR" sz="2400" b="1" dirty="0"/>
              <a:t>DE</a:t>
            </a:r>
            <a:r>
              <a:rPr lang="pt-BR" sz="2400" dirty="0"/>
              <a:t> DISPOSITIVO INFORMÁTICO. ARTIGO 154-A, CAPUT E ARTIGO 154-A, §5º, INCISO IV, AMBOS DO CÓDIGO PENAL. SENTENÇA CON</a:t>
            </a:r>
            <a:r>
              <a:rPr lang="pt-BR" sz="2400" b="1" dirty="0"/>
              <a:t>DE</a:t>
            </a:r>
            <a:r>
              <a:rPr lang="pt-BR" sz="2400" dirty="0"/>
              <a:t>NATÓRIA. INSURGÊNCIA DO RÉU. REQUERIDA A ABSOLVIÇÃO POR ATIPICIDA</a:t>
            </a:r>
            <a:r>
              <a:rPr lang="pt-BR" sz="2400" b="1" dirty="0"/>
              <a:t>DE</a:t>
            </a:r>
            <a:r>
              <a:rPr lang="pt-BR" sz="2400" dirty="0"/>
              <a:t>. ALEGADA VULNERABILIDA</a:t>
            </a:r>
            <a:r>
              <a:rPr lang="pt-BR" sz="2400" b="1" dirty="0"/>
              <a:t>DE</a:t>
            </a:r>
            <a:r>
              <a:rPr lang="pt-BR" sz="2400" dirty="0"/>
              <a:t> DO SISTEMA QUE PERMITIA O ACESSO AOS HOLERITES </a:t>
            </a:r>
            <a:r>
              <a:rPr lang="pt-BR" sz="2400" b="1" dirty="0"/>
              <a:t>DE</a:t>
            </a:r>
            <a:r>
              <a:rPr lang="pt-BR" sz="2400" dirty="0"/>
              <a:t> TERCEIROS COM O LOGIN E SENHA DO PRÓPRIO ACUSADO. IMPROCE</a:t>
            </a:r>
            <a:r>
              <a:rPr lang="pt-BR" sz="2400" b="1" dirty="0"/>
              <a:t>DE</a:t>
            </a:r>
            <a:r>
              <a:rPr lang="pt-BR" sz="2400" dirty="0"/>
              <a:t>NTE. </a:t>
            </a:r>
            <a:r>
              <a:rPr lang="pt-BR" sz="2400" b="1" dirty="0"/>
              <a:t>INFORMAÇÕES</a:t>
            </a:r>
            <a:r>
              <a:rPr lang="pt-BR" sz="2400" dirty="0"/>
              <a:t> PESSOAIS SENSÍVEIS. EXPLORAÇÃO </a:t>
            </a:r>
            <a:r>
              <a:rPr lang="pt-BR" sz="2400" b="1" dirty="0"/>
              <a:t>DE</a:t>
            </a:r>
            <a:r>
              <a:rPr lang="pt-BR" sz="2400" dirty="0"/>
              <a:t> VULNERABILIDA</a:t>
            </a:r>
            <a:r>
              <a:rPr lang="pt-BR" sz="2400" b="1" dirty="0"/>
              <a:t>DE</a:t>
            </a:r>
            <a:r>
              <a:rPr lang="pt-BR" sz="2400" dirty="0"/>
              <a:t> DO SISTEMA, COM DIFICULTOSA OBTENÇÃO DOS DADOS SIGILOSOS </a:t>
            </a:r>
            <a:r>
              <a:rPr lang="pt-BR" sz="2400" b="1" dirty="0"/>
              <a:t>DE</a:t>
            </a:r>
            <a:r>
              <a:rPr lang="pt-BR" sz="2400" dirty="0"/>
              <a:t> TERCEIROS. AUSÊNCIA </a:t>
            </a:r>
            <a:r>
              <a:rPr lang="pt-BR" sz="2400" b="1" dirty="0"/>
              <a:t>DE</a:t>
            </a:r>
            <a:r>
              <a:rPr lang="pt-BR" sz="2400" dirty="0"/>
              <a:t> AUTORIZAÇÃO PARA A OBTENÇÃO </a:t>
            </a:r>
            <a:r>
              <a:rPr lang="pt-BR" sz="2400" b="1" dirty="0"/>
              <a:t>DE</a:t>
            </a:r>
            <a:r>
              <a:rPr lang="pt-BR" sz="2400" dirty="0"/>
              <a:t>STES DADOS PESSOAIS SIGILOSOS. PLENA CONSCIÊNCIA DO ACUSADO ACERCA DA ILICITU</a:t>
            </a:r>
            <a:r>
              <a:rPr lang="pt-BR" sz="2400" b="1" dirty="0"/>
              <a:t>DE</a:t>
            </a:r>
            <a:r>
              <a:rPr lang="pt-BR" sz="2400" dirty="0"/>
              <a:t> </a:t>
            </a:r>
            <a:r>
              <a:rPr lang="pt-BR" sz="2400" b="1" dirty="0"/>
              <a:t>DE</a:t>
            </a:r>
            <a:r>
              <a:rPr lang="pt-BR" sz="2400" dirty="0"/>
              <a:t> SUA CONDUTA. CON</a:t>
            </a:r>
            <a:r>
              <a:rPr lang="pt-BR" sz="2400" b="1" dirty="0"/>
              <a:t>DE</a:t>
            </a:r>
            <a:r>
              <a:rPr lang="pt-BR" sz="2400" dirty="0"/>
              <a:t>NAÇÃO MANTIDA. REQUERIDA REVISÃO DA PENA POR SUPOSTA AFRONTA AO PRINCÍPIO CORRELAÇÃO ENTRE SENTENÇA E </a:t>
            </a:r>
            <a:r>
              <a:rPr lang="pt-BR" sz="2400" b="1" dirty="0"/>
              <a:t>DE</a:t>
            </a:r>
            <a:r>
              <a:rPr lang="pt-BR" sz="2400" dirty="0"/>
              <a:t>NÚNCIA. NÃO PROVIMENTO. RÉU QUE SE </a:t>
            </a:r>
            <a:r>
              <a:rPr lang="pt-BR" sz="2400" b="1" dirty="0"/>
              <a:t>DE</a:t>
            </a:r>
            <a:r>
              <a:rPr lang="pt-BR" sz="2400" dirty="0"/>
              <a:t>FEN</a:t>
            </a:r>
            <a:r>
              <a:rPr lang="pt-BR" sz="2400" b="1" dirty="0"/>
              <a:t>DE</a:t>
            </a:r>
            <a:r>
              <a:rPr lang="pt-BR" sz="2400" dirty="0"/>
              <a:t> DOS FATOS A ELE IMPUTADOS E NÃO DA CAPITULAÇÃO JURÍDICA. </a:t>
            </a:r>
            <a:r>
              <a:rPr lang="pt-BR" sz="2400" b="1" dirty="0"/>
              <a:t>DE</a:t>
            </a:r>
            <a:r>
              <a:rPr lang="pt-BR" sz="2400" dirty="0"/>
              <a:t>NÚNCIA QUE </a:t>
            </a:r>
            <a:r>
              <a:rPr lang="pt-BR" sz="2400" b="1" dirty="0"/>
              <a:t>DE</a:t>
            </a:r>
            <a:r>
              <a:rPr lang="pt-BR" sz="2400" dirty="0"/>
              <a:t>SCREVE </a:t>
            </a:r>
            <a:r>
              <a:rPr lang="pt-BR" sz="2400" b="1" dirty="0"/>
              <a:t>DE</a:t>
            </a:r>
            <a:r>
              <a:rPr lang="pt-BR" sz="2400" dirty="0"/>
              <a:t> MANEIRA EXPLÍCITA QUE AS VÍTIMAS FORAM TANTOS </a:t>
            </a:r>
            <a:r>
              <a:rPr lang="pt-BR" sz="2400" b="1" dirty="0"/>
              <a:t>SERVIDORES</a:t>
            </a:r>
            <a:r>
              <a:rPr lang="pt-BR" sz="2400" dirty="0"/>
              <a:t> REGULARES DA UNIVERSIDA</a:t>
            </a:r>
            <a:r>
              <a:rPr lang="pt-BR" sz="2400" b="1" dirty="0"/>
              <a:t>DE</a:t>
            </a:r>
            <a:r>
              <a:rPr lang="pt-BR" sz="2400" dirty="0"/>
              <a:t> ESTADUAL </a:t>
            </a:r>
            <a:r>
              <a:rPr lang="pt-BR" sz="2400" b="1" dirty="0"/>
              <a:t>DE</a:t>
            </a:r>
            <a:r>
              <a:rPr lang="pt-BR" sz="2400" dirty="0"/>
              <a:t> PONTA GROSSA, QUANTO O SEU REITOR, ISTO É, O DIRIGENTE MÁXIMO DA AUTARQUIA. INTELIGÊNCIA DO ARTIGO 383, DO CÓDIGO </a:t>
            </a:r>
            <a:r>
              <a:rPr lang="pt-BR" sz="2400" b="1" dirty="0"/>
              <a:t>DE</a:t>
            </a:r>
            <a:r>
              <a:rPr lang="pt-BR" sz="2400" dirty="0"/>
              <a:t> PROCESSO PENAL. SENTENÇA INTEGRALMENTE MANTIDA. RECURSO CONHECIDO E NÃO PROVIDO</a:t>
            </a:r>
            <a:r>
              <a:rPr lang="pt-BR" sz="2400" dirty="0" smtClean="0"/>
              <a:t>. – Processo: </a:t>
            </a:r>
            <a:r>
              <a:rPr lang="pt-BR" sz="2400" b="1" dirty="0" smtClean="0"/>
              <a:t>0017269-08.2022.8.16.0019 TJPR</a:t>
            </a:r>
            <a:endParaRPr lang="pt-BR" sz="2400" b="1" dirty="0"/>
          </a:p>
          <a:p>
            <a:pPr marL="0" indent="0">
              <a:buNone/>
            </a:pPr>
            <a:endParaRPr lang="pt-BR" sz="2300" dirty="0"/>
          </a:p>
        </p:txBody>
      </p:sp>
    </p:spTree>
    <p:extLst>
      <p:ext uri="{BB962C8B-B14F-4D97-AF65-F5344CB8AC3E}">
        <p14:creationId xmlns:p14="http://schemas.microsoft.com/office/powerpoint/2010/main" val="4237618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Divulgação de holerite por jornal</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sz="2400" dirty="0" smtClean="0"/>
              <a:t>EMENTARECURSO </a:t>
            </a:r>
            <a:r>
              <a:rPr lang="pt-BR" sz="2400" b="1" dirty="0" smtClean="0"/>
              <a:t>DE</a:t>
            </a:r>
            <a:r>
              <a:rPr lang="pt-BR" sz="2400" dirty="0" smtClean="0"/>
              <a:t> APELAÇÃO CÍVEL. AÇÃO COM PEDIDO </a:t>
            </a:r>
            <a:r>
              <a:rPr lang="pt-BR" sz="2400" b="1" dirty="0" smtClean="0"/>
              <a:t>DE</a:t>
            </a:r>
            <a:r>
              <a:rPr lang="pt-BR" sz="2400" dirty="0" smtClean="0"/>
              <a:t> IN</a:t>
            </a:r>
            <a:r>
              <a:rPr lang="pt-BR" sz="2400" b="1" dirty="0" smtClean="0"/>
              <a:t>DE</a:t>
            </a:r>
            <a:r>
              <a:rPr lang="pt-BR" sz="2400" dirty="0" smtClean="0"/>
              <a:t>NIZAÇÃO POR DANOS MORAIS. PRELIMINAR </a:t>
            </a:r>
            <a:r>
              <a:rPr lang="pt-BR" sz="2400" b="1" dirty="0" smtClean="0"/>
              <a:t>DE</a:t>
            </a:r>
            <a:r>
              <a:rPr lang="pt-BR" sz="2400" dirty="0" smtClean="0"/>
              <a:t> OFENSA AO PRINCÍPIO DA DIALETICIDA</a:t>
            </a:r>
            <a:r>
              <a:rPr lang="pt-BR" sz="2400" b="1" dirty="0" smtClean="0"/>
              <a:t>DE</a:t>
            </a:r>
            <a:r>
              <a:rPr lang="pt-BR" sz="2400" dirty="0" smtClean="0"/>
              <a:t> ARGUIDA EM CONTRARRAZÕES PELO AUTOR. NÃO ACOLHIMENTO. CORRELAÇÃO LÓGICA ENTRE O RECURSO </a:t>
            </a:r>
            <a:r>
              <a:rPr lang="pt-BR" sz="2400" b="1" dirty="0" smtClean="0"/>
              <a:t>DE</a:t>
            </a:r>
            <a:r>
              <a:rPr lang="pt-BR" sz="2400" dirty="0" smtClean="0"/>
              <a:t> APELAÇÃO E A </a:t>
            </a:r>
            <a:r>
              <a:rPr lang="pt-BR" sz="2400" b="1" dirty="0" smtClean="0"/>
              <a:t>DE</a:t>
            </a:r>
            <a:r>
              <a:rPr lang="pt-BR" sz="2400" dirty="0" smtClean="0"/>
              <a:t>CISÃO RECORRIDA. </a:t>
            </a:r>
            <a:r>
              <a:rPr lang="pt-BR" sz="2400" b="1" dirty="0" smtClean="0"/>
              <a:t>DIVULGAÇÃO</a:t>
            </a:r>
            <a:r>
              <a:rPr lang="pt-BR" sz="2400" dirty="0" smtClean="0"/>
              <a:t> </a:t>
            </a:r>
            <a:r>
              <a:rPr lang="pt-BR" sz="2400" b="1" dirty="0" smtClean="0"/>
              <a:t>DE</a:t>
            </a:r>
            <a:r>
              <a:rPr lang="pt-BR" sz="2400" dirty="0" smtClean="0"/>
              <a:t> CONTRACHEQUE </a:t>
            </a:r>
            <a:r>
              <a:rPr lang="pt-BR" sz="2400" b="1" dirty="0" smtClean="0"/>
              <a:t>DE</a:t>
            </a:r>
            <a:r>
              <a:rPr lang="pt-BR" sz="2400" dirty="0" smtClean="0"/>
              <a:t> SERVIDOR EM JORNAL COM CIRCULAÇÃO REGIONAL, NAS </a:t>
            </a:r>
            <a:r>
              <a:rPr lang="pt-BR" sz="2400" b="1" dirty="0" smtClean="0"/>
              <a:t>DE</a:t>
            </a:r>
            <a:r>
              <a:rPr lang="pt-BR" sz="2400" dirty="0" smtClean="0"/>
              <a:t>PENDÊNCIAS DA PREFEITURA, CÂMARA MUNICIPAL E OUTRAS REPARTIÇÕES. </a:t>
            </a:r>
            <a:r>
              <a:rPr lang="pt-BR" sz="2400" b="1" dirty="0" smtClean="0"/>
              <a:t>HOLERITE</a:t>
            </a:r>
            <a:r>
              <a:rPr lang="pt-BR" sz="2400" dirty="0" smtClean="0"/>
              <a:t> </a:t>
            </a:r>
            <a:r>
              <a:rPr lang="pt-BR" sz="2400" b="1" dirty="0" smtClean="0"/>
              <a:t>DE</a:t>
            </a:r>
            <a:r>
              <a:rPr lang="pt-BR" sz="2400" dirty="0" smtClean="0"/>
              <a:t> SERVIDOR DIVULGADO NO JORNAL VINCULADO A EXPRESSÃO “FARRA DAS FÉRIAS” E CONTENDO O CARIMBO </a:t>
            </a:r>
            <a:r>
              <a:rPr lang="pt-BR" sz="2400" b="1" dirty="0" smtClean="0"/>
              <a:t>DE</a:t>
            </a:r>
            <a:r>
              <a:rPr lang="pt-BR" sz="2400" dirty="0" smtClean="0"/>
              <a:t> “ROUBO”. COMPROVADA PERSEGUIÇÃO POLÍTICA POR OCASIÃO DA INSTRUÇÃO. RESPONSABILIDA</a:t>
            </a:r>
            <a:r>
              <a:rPr lang="pt-BR" sz="2400" b="1" dirty="0" smtClean="0"/>
              <a:t>DE</a:t>
            </a:r>
            <a:r>
              <a:rPr lang="pt-BR" sz="2400" dirty="0" smtClean="0"/>
              <a:t> CIVIL OBJETIVA DA ADMINISTRAÇÃO PÚBLICA, ART. 37, § 6º, DA CF. </a:t>
            </a:r>
            <a:r>
              <a:rPr lang="pt-BR" sz="2400" b="1" dirty="0" smtClean="0"/>
              <a:t>DE</a:t>
            </a:r>
            <a:r>
              <a:rPr lang="pt-BR" sz="2400" dirty="0" smtClean="0"/>
              <a:t>VER </a:t>
            </a:r>
            <a:r>
              <a:rPr lang="pt-BR" sz="2400" b="1" dirty="0" smtClean="0"/>
              <a:t>DE</a:t>
            </a:r>
            <a:r>
              <a:rPr lang="pt-BR" sz="2400" dirty="0" smtClean="0"/>
              <a:t> INFORMAÇÃO QUE EXTRAPOLA OS LIMITES DA LEI E DA ESPAÇO A MÁ UTILIZAÇÃO DA INFORMAÇÃO PARA </a:t>
            </a:r>
            <a:r>
              <a:rPr lang="pt-BR" sz="2400" b="1" dirty="0" smtClean="0"/>
              <a:t>DE</a:t>
            </a:r>
            <a:r>
              <a:rPr lang="pt-BR" sz="2400" dirty="0" smtClean="0"/>
              <a:t>NEGRIR A IMAGEM DO SERVIDOR, TAL COMO OCORREU. IN</a:t>
            </a:r>
            <a:r>
              <a:rPr lang="pt-BR" sz="2400" b="1" dirty="0" smtClean="0"/>
              <a:t>DE</a:t>
            </a:r>
            <a:r>
              <a:rPr lang="pt-BR" sz="2400" dirty="0" smtClean="0"/>
              <a:t>NIZAÇÃO </a:t>
            </a:r>
            <a:r>
              <a:rPr lang="pt-BR" sz="2400" b="1" dirty="0" smtClean="0"/>
              <a:t>DE</a:t>
            </a:r>
            <a:r>
              <a:rPr lang="pt-BR" sz="2400" dirty="0" smtClean="0"/>
              <a:t>VIDA. QUANTUM. FIXAÇÃO EM R$ 15.000,00. CITA PRECE</a:t>
            </a:r>
            <a:r>
              <a:rPr lang="pt-BR" sz="2400" b="1" dirty="0" smtClean="0"/>
              <a:t>DE</a:t>
            </a:r>
            <a:r>
              <a:rPr lang="pt-BR" sz="2400" dirty="0" smtClean="0"/>
              <a:t>NTES.RECURSO </a:t>
            </a:r>
            <a:r>
              <a:rPr lang="pt-BR" sz="2400" b="1" dirty="0" smtClean="0"/>
              <a:t>DE</a:t>
            </a:r>
            <a:r>
              <a:rPr lang="pt-BR" sz="2400" dirty="0" smtClean="0"/>
              <a:t> APELAÇÃO CONHECIDO E PROVIDO.. – Processo: </a:t>
            </a:r>
            <a:r>
              <a:rPr lang="pt-BR" sz="2400" b="1" dirty="0"/>
              <a:t>0008935-68.2007.8.16.0129 TJPR</a:t>
            </a:r>
          </a:p>
          <a:p>
            <a:pPr marL="0" indent="0">
              <a:buNone/>
            </a:pPr>
            <a:endParaRPr lang="pt-BR" sz="2300" dirty="0"/>
          </a:p>
        </p:txBody>
      </p:sp>
    </p:spTree>
    <p:extLst>
      <p:ext uri="{BB962C8B-B14F-4D97-AF65-F5344CB8AC3E}">
        <p14:creationId xmlns:p14="http://schemas.microsoft.com/office/powerpoint/2010/main" val="361451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6396" y="946304"/>
            <a:ext cx="11401778" cy="707886"/>
          </a:xfrm>
          <a:prstGeom prst="rect">
            <a:avLst/>
          </a:prstGeom>
          <a:noFill/>
        </p:spPr>
        <p:txBody>
          <a:bodyPr wrap="square" rtlCol="0">
            <a:spAutoFit/>
          </a:bodyPr>
          <a:lstStyle/>
          <a:p>
            <a:pPr algn="ctr"/>
            <a:r>
              <a:rPr lang="pt-BR" sz="4000" dirty="0">
                <a:solidFill>
                  <a:prstClr val="black"/>
                </a:solidFill>
              </a:rPr>
              <a:t>Fundamentos Legais da Transparência Pública</a:t>
            </a:r>
          </a:p>
        </p:txBody>
      </p:sp>
      <p:sp>
        <p:nvSpPr>
          <p:cNvPr id="4" name="CaixaDeTexto 3"/>
          <p:cNvSpPr txBox="1"/>
          <p:nvPr/>
        </p:nvSpPr>
        <p:spPr>
          <a:xfrm>
            <a:off x="711200" y="1751617"/>
            <a:ext cx="10769600" cy="3354765"/>
          </a:xfrm>
          <a:prstGeom prst="rect">
            <a:avLst/>
          </a:prstGeom>
          <a:noFill/>
        </p:spPr>
        <p:txBody>
          <a:bodyPr wrap="square" rtlCol="0">
            <a:spAutoFit/>
          </a:bodyPr>
          <a:lstStyle/>
          <a:p>
            <a:pPr algn="just"/>
            <a:r>
              <a:rPr lang="pt-BR" sz="3000" dirty="0">
                <a:solidFill>
                  <a:prstClr val="black"/>
                </a:solidFill>
              </a:rPr>
              <a:t>Constituição Federal de 1988 </a:t>
            </a:r>
          </a:p>
          <a:p>
            <a:pPr algn="just"/>
            <a:r>
              <a:rPr lang="pt-BR" sz="3000" dirty="0">
                <a:solidFill>
                  <a:prstClr val="black"/>
                </a:solidFill>
              </a:rPr>
              <a:t>Art. 5º XXXIII - todos têm direito a </a:t>
            </a:r>
            <a:r>
              <a:rPr lang="pt-BR" sz="3000" b="1" dirty="0">
                <a:solidFill>
                  <a:prstClr val="black"/>
                </a:solidFill>
              </a:rPr>
              <a:t>receber dos órgãos públicos informações de seu interesse particular</a:t>
            </a:r>
            <a:r>
              <a:rPr lang="pt-BR" sz="3000" dirty="0">
                <a:solidFill>
                  <a:prstClr val="black"/>
                </a:solidFill>
              </a:rPr>
              <a:t>, </a:t>
            </a:r>
            <a:r>
              <a:rPr lang="pt-BR" sz="3000" b="1" dirty="0">
                <a:solidFill>
                  <a:prstClr val="black"/>
                </a:solidFill>
              </a:rPr>
              <a:t>ou de interesse coletivo ou geral, que serão prestadas no prazo da lei</a:t>
            </a:r>
            <a:r>
              <a:rPr lang="pt-BR" sz="3000" dirty="0">
                <a:solidFill>
                  <a:prstClr val="black"/>
                </a:solidFill>
              </a:rPr>
              <a:t>, sob pena de responsabilidade, ressalvadas aquelas cujo sigilo seja imprescindível à segurança da sociedade e do Estado; </a:t>
            </a:r>
          </a:p>
          <a:p>
            <a:pPr algn="just"/>
            <a:endParaRPr lang="pt-BR" sz="3200" dirty="0">
              <a:solidFill>
                <a:prstClr val="black"/>
              </a:solidFill>
            </a:endParaRPr>
          </a:p>
        </p:txBody>
      </p:sp>
      <p:pic>
        <p:nvPicPr>
          <p:cNvPr id="7" name="Imagem 6">
            <a:extLst>
              <a:ext uri="{FF2B5EF4-FFF2-40B4-BE49-F238E27FC236}">
                <a16:creationId xmlns="" xmlns:a16="http://schemas.microsoft.com/office/drawing/2014/main" id="{9048C23F-BA26-0E14-9337-E2FDE8693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0" y="4042756"/>
            <a:ext cx="4328160" cy="2815244"/>
          </a:xfrm>
          <a:prstGeom prst="rect">
            <a:avLst/>
          </a:prstGeom>
        </p:spPr>
      </p:pic>
    </p:spTree>
    <p:extLst>
      <p:ext uri="{BB962C8B-B14F-4D97-AF65-F5344CB8AC3E}">
        <p14:creationId xmlns:p14="http://schemas.microsoft.com/office/powerpoint/2010/main" val="13156888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Divulgação motivos exoneração </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sz="2400" dirty="0" smtClean="0"/>
              <a:t>RECURSOS INOMINADOS. PRELIMINAR. ASSISTÊNCIA JUDICIÁRIA GRATUITA CONCEDI</a:t>
            </a:r>
            <a:r>
              <a:rPr lang="pt-BR" sz="2400" b="1" dirty="0" smtClean="0"/>
              <a:t>DA</a:t>
            </a:r>
            <a:r>
              <a:rPr lang="pt-BR" sz="2400" dirty="0" smtClean="0"/>
              <a:t>. MÉRITO. RECLAMATÓRIA TRABALHISTA. CONTRATO TEMPORÁRIO. ENFERMEIRA. SENTENÇA DE PARCIAL PROCEDÊNCIA. INSURGÊNCIA RECURSAL DO MUNICÍPIO. IRRESIGNAÇÃO QUANTO AO DEPÓSITO DO FGTS. DIREITO INDENIZAÇÃO COMPENSATÓRIA DE 40% POR DISPENSA IMOTIVA</a:t>
            </a:r>
            <a:r>
              <a:rPr lang="pt-BR" sz="2400" b="1" dirty="0" smtClean="0"/>
              <a:t>DA</a:t>
            </a:r>
            <a:r>
              <a:rPr lang="pt-BR" sz="2400" dirty="0" smtClean="0"/>
              <a:t>. ENTENDIMENTO CONSOLI</a:t>
            </a:r>
            <a:r>
              <a:rPr lang="pt-BR" sz="2400" b="1" dirty="0" smtClean="0"/>
              <a:t>DA</a:t>
            </a:r>
            <a:r>
              <a:rPr lang="pt-BR" sz="2400" dirty="0" smtClean="0"/>
              <a:t>DO PELO SUPREMO TRIBUNAL FEDERAL EM REGIME DE REPERCUSSÃO GERAL (RE 765.320). INDENIZAÇÃO POR </a:t>
            </a:r>
            <a:r>
              <a:rPr lang="pt-BR" sz="2400" b="1" dirty="0" smtClean="0"/>
              <a:t>DA</a:t>
            </a:r>
            <a:r>
              <a:rPr lang="pt-BR" sz="2400" dirty="0" smtClean="0"/>
              <a:t>NOS MORAIS DEVI</a:t>
            </a:r>
            <a:r>
              <a:rPr lang="pt-BR" sz="2400" b="1" dirty="0" smtClean="0"/>
              <a:t>DA</a:t>
            </a:r>
            <a:r>
              <a:rPr lang="pt-BR" sz="2400" dirty="0" smtClean="0"/>
              <a:t>. PUBLICI</a:t>
            </a:r>
            <a:r>
              <a:rPr lang="pt-BR" sz="2400" b="1" dirty="0" smtClean="0"/>
              <a:t>DA</a:t>
            </a:r>
            <a:r>
              <a:rPr lang="pt-BR" sz="2400" dirty="0" smtClean="0"/>
              <a:t>DE DE EXONERAÇÃO POR JUSTA CAUSA EM ÓRGÃO OFICIAL. PREJUÍZO À IMAGEM E HONRA OBJETIVA </a:t>
            </a:r>
            <a:r>
              <a:rPr lang="pt-BR" sz="2400" b="1" dirty="0" smtClean="0"/>
              <a:t>DA</a:t>
            </a:r>
            <a:r>
              <a:rPr lang="pt-BR" sz="2400" dirty="0" smtClean="0"/>
              <a:t> AUTORA. EXPOSIÇÃO INDEVI</a:t>
            </a:r>
            <a:r>
              <a:rPr lang="pt-BR" sz="2400" b="1" dirty="0" smtClean="0"/>
              <a:t>DA</a:t>
            </a:r>
            <a:r>
              <a:rPr lang="pt-BR" sz="2400" dirty="0" smtClean="0"/>
              <a:t> E CONSTRANGIMENTO PÚBLICO. RESPONSABILI</a:t>
            </a:r>
            <a:r>
              <a:rPr lang="pt-BR" sz="2400" b="1" dirty="0" smtClean="0"/>
              <a:t>DA</a:t>
            </a:r>
            <a:r>
              <a:rPr lang="pt-BR" sz="2400" dirty="0" smtClean="0"/>
              <a:t>DE OBJETIVA DO MUNICÍPIO. INSURGÊNCIA RECURSAL </a:t>
            </a:r>
            <a:r>
              <a:rPr lang="pt-BR" sz="2400" b="1" dirty="0" smtClean="0"/>
              <a:t>DA</a:t>
            </a:r>
            <a:r>
              <a:rPr lang="pt-BR" sz="2400" dirty="0" smtClean="0"/>
              <a:t> PARTE AUTORA. ADICIONAL DE INSALUBRI</a:t>
            </a:r>
            <a:r>
              <a:rPr lang="pt-BR" sz="2400" b="1" dirty="0" smtClean="0"/>
              <a:t>DA</a:t>
            </a:r>
            <a:r>
              <a:rPr lang="pt-BR" sz="2400" dirty="0" smtClean="0"/>
              <a:t>DE. INEXISTÊNCIA DE DEMONSTRAÇÃO DO DIREITO AO GRAU PRETENDIDO. PROVA EMPRESTA</a:t>
            </a:r>
            <a:r>
              <a:rPr lang="pt-BR" sz="2400" b="1" dirty="0" smtClean="0"/>
              <a:t>DA</a:t>
            </a:r>
            <a:r>
              <a:rPr lang="pt-BR" sz="2400" dirty="0" smtClean="0"/>
              <a:t> QUE SE REFERE A CARGO DIVERSO. VERBAS RESCISÓRIAS PROPORCIONAIS. PREVISÃO CONTRATUAL EXPRESSA. MULTA DO ART. 477, § 8º, </a:t>
            </a:r>
            <a:r>
              <a:rPr lang="pt-BR" sz="2400" b="1" dirty="0" smtClean="0"/>
              <a:t>DA</a:t>
            </a:r>
            <a:r>
              <a:rPr lang="pt-BR" sz="2400" dirty="0" smtClean="0"/>
              <a:t> CLT. APLICAÇÃO SUBSIDIÁRIA </a:t>
            </a:r>
            <a:r>
              <a:rPr lang="pt-BR" sz="2400" b="1" dirty="0" smtClean="0"/>
              <a:t>DA</a:t>
            </a:r>
            <a:r>
              <a:rPr lang="pt-BR" sz="2400" dirty="0" smtClean="0"/>
              <a:t> LEGISLAÇÃO TRABALHISTA. ATRASO NO PAGAMENTO </a:t>
            </a:r>
            <a:r>
              <a:rPr lang="pt-BR" sz="2400" b="1" dirty="0" smtClean="0"/>
              <a:t>DA</a:t>
            </a:r>
            <a:r>
              <a:rPr lang="pt-BR" sz="2400" dirty="0" smtClean="0"/>
              <a:t>S VERBAS RESCISÓRIAS. SENTENÇA PARCIALMENTE REFORMA</a:t>
            </a:r>
            <a:r>
              <a:rPr lang="pt-BR" sz="2400" b="1" dirty="0" smtClean="0"/>
              <a:t>DA</a:t>
            </a:r>
            <a:r>
              <a:rPr lang="pt-BR" sz="2400" dirty="0" smtClean="0"/>
              <a:t>. RECURSO </a:t>
            </a:r>
            <a:r>
              <a:rPr lang="pt-BR" sz="2400" b="1" dirty="0" smtClean="0"/>
              <a:t>DA</a:t>
            </a:r>
            <a:r>
              <a:rPr lang="pt-BR" sz="2400" dirty="0" smtClean="0"/>
              <a:t> PARTE AUTORA PARCIALMENTE PROVIDO. RECURSO DO MUNICÍPIO DESPROVIDO. – Processo: </a:t>
            </a:r>
            <a:r>
              <a:rPr lang="pt-BR" sz="2400" b="1" dirty="0" smtClean="0"/>
              <a:t>0002677-50.2022.8.16.0021 TJPR</a:t>
            </a:r>
          </a:p>
          <a:p>
            <a:pPr marL="0" indent="0">
              <a:buNone/>
            </a:pPr>
            <a:endParaRPr lang="pt-BR" sz="2300" dirty="0"/>
          </a:p>
        </p:txBody>
      </p:sp>
    </p:spTree>
    <p:extLst>
      <p:ext uri="{BB962C8B-B14F-4D97-AF65-F5344CB8AC3E}">
        <p14:creationId xmlns:p14="http://schemas.microsoft.com/office/powerpoint/2010/main" val="102527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Divulgação servidores auxílio emergencial</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sz="2400" dirty="0" smtClean="0"/>
              <a:t>RECURSO INOMINADO – JUIZADO ESPECIAL </a:t>
            </a:r>
            <a:r>
              <a:rPr lang="pt-BR" sz="2400" b="1" dirty="0" smtClean="0"/>
              <a:t>DA</a:t>
            </a:r>
            <a:r>
              <a:rPr lang="pt-BR" sz="2400" dirty="0" smtClean="0"/>
              <a:t> FAZEN</a:t>
            </a:r>
            <a:r>
              <a:rPr lang="pt-BR" sz="2400" b="1" dirty="0" smtClean="0"/>
              <a:t>DA</a:t>
            </a:r>
            <a:r>
              <a:rPr lang="pt-BR" sz="2400" dirty="0" smtClean="0"/>
              <a:t> PÚBLICA – AÇÃO DE INDENIZAÇÃO POR </a:t>
            </a:r>
            <a:r>
              <a:rPr lang="pt-BR" sz="2400" b="1" dirty="0" smtClean="0"/>
              <a:t>DANO</a:t>
            </a:r>
            <a:r>
              <a:rPr lang="pt-BR" sz="2400" dirty="0" smtClean="0"/>
              <a:t>S MORAIS EM FACE DO ESTADO DO PARANÁ – SENTENÇA DE IMPROCEDÊNCIA – INSURGÊNCIA RECURSAL </a:t>
            </a:r>
            <a:r>
              <a:rPr lang="pt-BR" sz="2400" b="1" dirty="0" smtClean="0"/>
              <a:t>DA</a:t>
            </a:r>
            <a:r>
              <a:rPr lang="pt-BR" sz="2400" dirty="0" smtClean="0"/>
              <a:t> PARTE RECLAMANTE – PLEITO DE REFORMA QUE NÃO MERECE ACOLHIMENTO </a:t>
            </a:r>
            <a:r>
              <a:rPr lang="pt-BR" sz="2400" b="1" dirty="0" smtClean="0"/>
              <a:t>– DIVULGAÇÃO INTERNA PELO TCE/PR DE LISTA DE SERVIDORES BENEFICIADOS COM O AUXÍLIO EMERGENCIAL (PANDEMIA) – CONDUTA PRATICADA PELO TCE/PR INERENTE À SUA FUNÇÃO INSTITUCIONAL </a:t>
            </a:r>
            <a:r>
              <a:rPr lang="pt-BR" sz="2400" dirty="0" smtClean="0"/>
              <a:t>– AUSÊNCIA DE PROVAS DE AMPLA DIVULGAÇÃO PELA ADMINISTRAÇÃO, OU AIN</a:t>
            </a:r>
            <a:r>
              <a:rPr lang="pt-BR" sz="2400" b="1" dirty="0" smtClean="0"/>
              <a:t>DA</a:t>
            </a:r>
            <a:r>
              <a:rPr lang="pt-BR" sz="2400" dirty="0" smtClean="0"/>
              <a:t>, QUE A LISTA CONTENDO O NOME </a:t>
            </a:r>
            <a:r>
              <a:rPr lang="pt-BR" sz="2400" b="1" dirty="0" smtClean="0"/>
              <a:t>DA</a:t>
            </a:r>
            <a:r>
              <a:rPr lang="pt-BR" sz="2400" dirty="0" smtClean="0"/>
              <a:t> PARTE RECLAMANTE FOI TORNA</a:t>
            </a:r>
            <a:r>
              <a:rPr lang="pt-BR" sz="2400" b="1" dirty="0" smtClean="0"/>
              <a:t>DA</a:t>
            </a:r>
            <a:r>
              <a:rPr lang="pt-BR" sz="2400" dirty="0" smtClean="0"/>
              <a:t> PÚBLICA PELO TCE/PR – INFORMAÇÕES DE BENEFICIÁRIOS DO AUXÍLIO-EMERGENCIAL QUE ESTÃO DISPONIBILIZA</a:t>
            </a:r>
            <a:r>
              <a:rPr lang="pt-BR" sz="2400" b="1" dirty="0" smtClean="0"/>
              <a:t>DA</a:t>
            </a:r>
            <a:r>
              <a:rPr lang="pt-BR" sz="2400" dirty="0" smtClean="0"/>
              <a:t>S NO </a:t>
            </a:r>
            <a:r>
              <a:rPr lang="pt-BR" sz="2400" b="1" dirty="0" smtClean="0"/>
              <a:t>PORTAL</a:t>
            </a:r>
            <a:r>
              <a:rPr lang="pt-BR" sz="2400" dirty="0" smtClean="0"/>
              <a:t> </a:t>
            </a:r>
            <a:r>
              <a:rPr lang="pt-BR" sz="2400" b="1" dirty="0" smtClean="0"/>
              <a:t>DA</a:t>
            </a:r>
            <a:r>
              <a:rPr lang="pt-BR" sz="2400" dirty="0" smtClean="0"/>
              <a:t> </a:t>
            </a:r>
            <a:r>
              <a:rPr lang="pt-BR" sz="2400" b="1" dirty="0" smtClean="0"/>
              <a:t>TRANSPARÊNCIA</a:t>
            </a:r>
            <a:r>
              <a:rPr lang="pt-BR" sz="2400" dirty="0" smtClean="0"/>
              <a:t> DO GOVERNO FEDERAL EM SÍTIO ELETRÔNICO – AUSÊNCIA DE ATO ILÍCITO - AUSÊNCIA DE PROVAS MÍNIMAS DO DIREITO AUTORAL, A RIGOR DO ART. 373, INCISO I, DO CPC – </a:t>
            </a:r>
            <a:r>
              <a:rPr lang="pt-BR" sz="2400" b="1" dirty="0" smtClean="0"/>
              <a:t>DANO</a:t>
            </a:r>
            <a:r>
              <a:rPr lang="pt-BR" sz="2400" dirty="0" smtClean="0"/>
              <a:t> </a:t>
            </a:r>
            <a:r>
              <a:rPr lang="pt-BR" sz="2400" b="1" dirty="0" smtClean="0"/>
              <a:t>MORAL</a:t>
            </a:r>
            <a:r>
              <a:rPr lang="pt-BR" sz="2400" dirty="0" smtClean="0"/>
              <a:t> NÃO CONFIGURADO - PRECEDENTES </a:t>
            </a:r>
            <a:r>
              <a:rPr lang="pt-BR" sz="2400" b="1" dirty="0" smtClean="0"/>
              <a:t>DA</a:t>
            </a:r>
            <a:r>
              <a:rPr lang="pt-BR" sz="2400" dirty="0" smtClean="0"/>
              <a:t>S TURMAS RECURSAIS (0002252-32.2023.8.16.0136, 0001766-52.2020.8.16.0136, 0003290-26.2020.8.16.0123 E 0002842-53.2020.8.16.0123) – SENTENÇA MANTI</a:t>
            </a:r>
            <a:r>
              <a:rPr lang="pt-BR" sz="2400" b="1" dirty="0" smtClean="0"/>
              <a:t>DA</a:t>
            </a:r>
            <a:r>
              <a:rPr lang="pt-BR" sz="2400" dirty="0" smtClean="0"/>
              <a:t> PELOS SEUS PRÓPRIOS FUN</a:t>
            </a:r>
            <a:r>
              <a:rPr lang="pt-BR" sz="2400" b="1" dirty="0" smtClean="0"/>
              <a:t>DA</a:t>
            </a:r>
            <a:r>
              <a:rPr lang="pt-BR" sz="2400" dirty="0" smtClean="0"/>
              <a:t>MENTOS, NOS TERMOS DO ART. 46, </a:t>
            </a:r>
            <a:r>
              <a:rPr lang="pt-BR" sz="2400" b="1" dirty="0" smtClean="0"/>
              <a:t>DA</a:t>
            </a:r>
            <a:r>
              <a:rPr lang="pt-BR" sz="2400" dirty="0" smtClean="0"/>
              <a:t> LEI N. 9.099/95.Recurso da parte reclamante conhecido e desprovido.– Processo: </a:t>
            </a:r>
            <a:r>
              <a:rPr lang="pt-BR" sz="2400" b="1" dirty="0" smtClean="0"/>
              <a:t>0002210-80.2023.8.16.0136 - TJPR</a:t>
            </a:r>
          </a:p>
          <a:p>
            <a:pPr marL="0" indent="0">
              <a:buNone/>
            </a:pPr>
            <a:endParaRPr lang="pt-BR" sz="2300" dirty="0"/>
          </a:p>
        </p:txBody>
      </p:sp>
    </p:spTree>
    <p:extLst>
      <p:ext uri="{BB962C8B-B14F-4D97-AF65-F5344CB8AC3E}">
        <p14:creationId xmlns:p14="http://schemas.microsoft.com/office/powerpoint/2010/main" val="33675753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84171" y="685236"/>
            <a:ext cx="11401778" cy="1077218"/>
          </a:xfrm>
          <a:prstGeom prst="rect">
            <a:avLst/>
          </a:prstGeom>
          <a:noFill/>
        </p:spPr>
        <p:txBody>
          <a:bodyPr wrap="square" rtlCol="0">
            <a:spAutoFit/>
          </a:bodyPr>
          <a:lstStyle/>
          <a:p>
            <a:pPr algn="ctr"/>
            <a:r>
              <a:rPr lang="pt-BR" sz="3200" b="1" dirty="0">
                <a:solidFill>
                  <a:prstClr val="black"/>
                </a:solidFill>
              </a:rPr>
              <a:t>Transparência Pública</a:t>
            </a:r>
          </a:p>
          <a:p>
            <a:pPr algn="ctr"/>
            <a:r>
              <a:rPr lang="pt-BR" sz="3200" dirty="0">
                <a:solidFill>
                  <a:prstClr val="black"/>
                </a:solidFill>
              </a:rPr>
              <a:t>Regulamentação local (Art. 30, I CF)</a:t>
            </a:r>
            <a:endParaRPr lang="pt-BR" sz="2200" dirty="0">
              <a:solidFill>
                <a:prstClr val="black"/>
              </a:solidFill>
              <a:latin typeface="Arial" panose="020B0604020202020204" pitchFamily="34" charset="0"/>
              <a:cs typeface="Arial" panose="020B0604020202020204" pitchFamily="34" charset="0"/>
            </a:endParaRPr>
          </a:p>
        </p:txBody>
      </p:sp>
      <p:sp>
        <p:nvSpPr>
          <p:cNvPr id="4" name="Retângulo 3"/>
          <p:cNvSpPr/>
          <p:nvPr/>
        </p:nvSpPr>
        <p:spPr>
          <a:xfrm>
            <a:off x="313509" y="1894114"/>
            <a:ext cx="11338560" cy="4493538"/>
          </a:xfrm>
          <a:prstGeom prst="rect">
            <a:avLst/>
          </a:prstGeom>
        </p:spPr>
        <p:txBody>
          <a:bodyPr wrap="square">
            <a:spAutoFit/>
          </a:bodyPr>
          <a:lstStyle/>
          <a:p>
            <a:pPr algn="just"/>
            <a:r>
              <a:rPr lang="pt-BR" sz="2200" dirty="0">
                <a:solidFill>
                  <a:prstClr val="black"/>
                </a:solidFill>
              </a:rPr>
              <a:t>AÇÃO DIRETA DE INCONSTITUCIONALIDADE –ARTIGO 3°, INCISOII, ALÍNEA "H", DA LEI MUNICIPAL N° 980/2017, DE CAMPO MAGRO – </a:t>
            </a:r>
            <a:r>
              <a:rPr lang="pt-BR" sz="2200" b="1" dirty="0">
                <a:solidFill>
                  <a:prstClr val="black"/>
                </a:solidFill>
              </a:rPr>
              <a:t>DISPOSITIVO QUE ESTABELECE A OBRIGAÇÃO DE DIVULGAR INFORMAÇÕES ACERCA DE COLABORADORES/TERCEIRIZADOS</a:t>
            </a:r>
            <a:r>
              <a:rPr lang="pt-BR" sz="2200" dirty="0">
                <a:solidFill>
                  <a:prstClr val="black"/>
                </a:solidFill>
              </a:rPr>
              <a:t> NO ÂMBITO DA ADMINISTRAÇÃO PÚBLICA MUNICIPAL – INCONSTITUCIONALIDADE FORMAL – </a:t>
            </a:r>
            <a:r>
              <a:rPr lang="pt-BR" sz="2200" b="1" dirty="0">
                <a:solidFill>
                  <a:prstClr val="black"/>
                </a:solidFill>
              </a:rPr>
              <a:t>VIOLAÇÃO À COMPETÊNCIA PRIVATIVA DA UNIÃO PARA LEGISLAR SOBRE NORMAS GERAIS DE LICITAÇÃO E CONTRATOS </a:t>
            </a:r>
            <a:r>
              <a:rPr lang="pt-BR" sz="2200" dirty="0">
                <a:solidFill>
                  <a:prstClr val="black"/>
                </a:solidFill>
              </a:rPr>
              <a:t>– </a:t>
            </a:r>
            <a:r>
              <a:rPr lang="pt-BR" sz="2400" b="1" u="sng" dirty="0">
                <a:solidFill>
                  <a:prstClr val="black"/>
                </a:solidFill>
              </a:rPr>
              <a:t>INOCORRÊNCIA</a:t>
            </a:r>
            <a:r>
              <a:rPr lang="pt-BR" sz="2400" u="sng" dirty="0">
                <a:solidFill>
                  <a:prstClr val="black"/>
                </a:solidFill>
              </a:rPr>
              <a:t> </a:t>
            </a:r>
            <a:r>
              <a:rPr lang="pt-BR" sz="2200" dirty="0">
                <a:solidFill>
                  <a:prstClr val="black"/>
                </a:solidFill>
              </a:rPr>
              <a:t>– DISPOSITIVO ATACADO QUE TEM COMO OBJETIVO CONFERIR PUBLICIDADE E TRANSPARÊNCIA AOS ATOS DA ADMINISTRAÇÃO PÚBLICA – INCONSTITUCIONALIDADE MATERIAL – </a:t>
            </a:r>
            <a:r>
              <a:rPr lang="pt-BR" sz="2200" b="1" dirty="0">
                <a:solidFill>
                  <a:srgbClr val="FF0000"/>
                </a:solidFill>
              </a:rPr>
              <a:t>VIOLAÇÃO AO PRINCÍPIO DA PROPORCIONALIDADE – CARACTERIZAÇÃO – TERCEIRIZADOS – DIVULGAÇÃO DOS SALÁRIOS – AUSÊNCIA DE VÍNCULO COM A ADMINISTRAÇÃO PÚBLICA – </a:t>
            </a:r>
            <a:r>
              <a:rPr lang="pt-BR" sz="2200" dirty="0">
                <a:solidFill>
                  <a:prstClr val="black"/>
                </a:solidFill>
              </a:rPr>
              <a:t>MEDIDA QUE NÃO PREENCHE OS CRITÉRIOS DE NECESSIDADE E PROPORCIONALIDADE EM SENTIDO ESTRITO – MEDIDA CAUTELAR CONFIRMADA – AÇÃO DIRETA PARCIALMENTE PROCEDENTE. (TJPR – Órgão Especial-AI-1743627-0- Curitiba -</a:t>
            </a:r>
            <a:r>
              <a:rPr lang="pt-BR" sz="2200" dirty="0" err="1">
                <a:solidFill>
                  <a:prstClr val="black"/>
                </a:solidFill>
              </a:rPr>
              <a:t>Rel</a:t>
            </a:r>
            <a:r>
              <a:rPr lang="pt-BR" sz="2200" dirty="0">
                <a:solidFill>
                  <a:prstClr val="black"/>
                </a:solidFill>
              </a:rPr>
              <a:t>.: Desembargador Paulo Roberto Vasconcelos – Unânime – J.01.07.2019).</a:t>
            </a:r>
          </a:p>
        </p:txBody>
      </p:sp>
    </p:spTree>
    <p:extLst>
      <p:ext uri="{BB962C8B-B14F-4D97-AF65-F5344CB8AC3E}">
        <p14:creationId xmlns:p14="http://schemas.microsoft.com/office/powerpoint/2010/main" val="10470825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fontScale="90000"/>
          </a:bodyPr>
          <a:lstStyle/>
          <a:p>
            <a:pPr algn="ctr"/>
            <a:r>
              <a:rPr lang="pt-BR" dirty="0" smtClean="0"/>
              <a:t>Divulgação salário terceirizados – Dano moral?</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sz="2400" dirty="0" smtClean="0"/>
              <a:t>APELAÇÃO CÍVEL. AÇÃO INDENIZATÓRIA. DIVULGAÇÃO DO SALÁRIO DE TERCEIRIZA</a:t>
            </a:r>
            <a:r>
              <a:rPr lang="pt-BR" sz="2400" b="1" dirty="0" smtClean="0"/>
              <a:t>DA</a:t>
            </a:r>
            <a:r>
              <a:rPr lang="pt-BR" sz="2400" dirty="0" smtClean="0"/>
              <a:t> PELO MINISTÉRIO PÚBLICO DO ESTADO DO PARANÁ NO </a:t>
            </a:r>
            <a:r>
              <a:rPr lang="pt-BR" sz="2400" b="1" dirty="0" smtClean="0"/>
              <a:t>PORTAL</a:t>
            </a:r>
            <a:r>
              <a:rPr lang="pt-BR" sz="2400" dirty="0" smtClean="0"/>
              <a:t> </a:t>
            </a:r>
            <a:r>
              <a:rPr lang="pt-BR" sz="2400" b="1" dirty="0" smtClean="0"/>
              <a:t>DA</a:t>
            </a:r>
            <a:r>
              <a:rPr lang="pt-BR" sz="2400" dirty="0" smtClean="0"/>
              <a:t> </a:t>
            </a:r>
            <a:r>
              <a:rPr lang="pt-BR" sz="2400" b="1" dirty="0" smtClean="0"/>
              <a:t>TRANSPARÊNCIA</a:t>
            </a:r>
            <a:r>
              <a:rPr lang="pt-BR" sz="2400" dirty="0" smtClean="0"/>
              <a:t>. SENTENÇA DE IMPROCEDÊNCIA. PEDIDO DE ASSISTÊNCIA JUDICIÁRIA GRATUITA NÃO ANALISADO PELO MAGISTRADO SINGULAR. CONCESSÃO TÁCITA. COMPLEMENTAÇÃO </a:t>
            </a:r>
            <a:r>
              <a:rPr lang="pt-BR" sz="2400" b="1" dirty="0" smtClean="0"/>
              <a:t>DA</a:t>
            </a:r>
            <a:r>
              <a:rPr lang="pt-BR" sz="2400" dirty="0" smtClean="0"/>
              <a:t> DECISÃO PARA CONSTAR QUE AS OBRIGAÇÕES DECORRENTES </a:t>
            </a:r>
            <a:r>
              <a:rPr lang="pt-BR" sz="2400" b="1" dirty="0" smtClean="0"/>
              <a:t>DA</a:t>
            </a:r>
            <a:r>
              <a:rPr lang="pt-BR" sz="2400" dirty="0" smtClean="0"/>
              <a:t> SUCUMBÊNCIA DEVI</a:t>
            </a:r>
            <a:r>
              <a:rPr lang="pt-BR" sz="2400" b="1" dirty="0" smtClean="0"/>
              <a:t>DA</a:t>
            </a:r>
            <a:r>
              <a:rPr lang="pt-BR" sz="2400" dirty="0" smtClean="0"/>
              <a:t>S PELA AUTORA ESTÃO SOB CONDIÇÃO SUSPENSIVA, COM FUN</a:t>
            </a:r>
            <a:r>
              <a:rPr lang="pt-BR" sz="2400" b="1" dirty="0" smtClean="0"/>
              <a:t>DA</a:t>
            </a:r>
            <a:r>
              <a:rPr lang="pt-BR" sz="2400" dirty="0" smtClean="0"/>
              <a:t>MENTO NO ARTIGO 98, § 3º, DO CÓDIGO DE PROCESSO CIVIL. MÉRITO. INFORMAÇÕES DISPONIBILIZA</a:t>
            </a:r>
            <a:r>
              <a:rPr lang="pt-BR" sz="2400" b="1" dirty="0" smtClean="0"/>
              <a:t>DA</a:t>
            </a:r>
            <a:r>
              <a:rPr lang="pt-BR" sz="2400" dirty="0" smtClean="0"/>
              <a:t>S EM ATENÇÃO AOS PRINCÍPIOS </a:t>
            </a:r>
            <a:r>
              <a:rPr lang="pt-BR" sz="2400" b="1" dirty="0" smtClean="0"/>
              <a:t>DA</a:t>
            </a:r>
            <a:r>
              <a:rPr lang="pt-BR" sz="2400" dirty="0" smtClean="0"/>
              <a:t> PUBLICI</a:t>
            </a:r>
            <a:r>
              <a:rPr lang="pt-BR" sz="2400" b="1" dirty="0" smtClean="0"/>
              <a:t>DA</a:t>
            </a:r>
            <a:r>
              <a:rPr lang="pt-BR" sz="2400" dirty="0" smtClean="0"/>
              <a:t>DE, LEGALI</a:t>
            </a:r>
            <a:r>
              <a:rPr lang="pt-BR" sz="2400" b="1" dirty="0" smtClean="0"/>
              <a:t>DA</a:t>
            </a:r>
            <a:r>
              <a:rPr lang="pt-BR" sz="2400" dirty="0" smtClean="0"/>
              <a:t>DE E </a:t>
            </a:r>
            <a:r>
              <a:rPr lang="pt-BR" sz="2400" b="1" dirty="0" smtClean="0"/>
              <a:t>TRANSPARÊNCIA</a:t>
            </a:r>
            <a:r>
              <a:rPr lang="pt-BR" sz="2400" dirty="0" smtClean="0"/>
              <a:t>. AUSÊNCIA DE ILÍCITO PRATICADO PELA ADMINISTRAÇÃO PÚBLICA. PREJUÍZO NÃO COMPROVADO. MERO DISSABOR. </a:t>
            </a:r>
            <a:r>
              <a:rPr lang="pt-BR" sz="2400" b="1" dirty="0" smtClean="0"/>
              <a:t>DANO</a:t>
            </a:r>
            <a:r>
              <a:rPr lang="pt-BR" sz="2400" dirty="0" smtClean="0"/>
              <a:t> </a:t>
            </a:r>
            <a:r>
              <a:rPr lang="pt-BR" sz="2400" b="1" dirty="0" smtClean="0"/>
              <a:t>MORAL</a:t>
            </a:r>
            <a:r>
              <a:rPr lang="pt-BR" sz="2400" dirty="0" smtClean="0"/>
              <a:t> NÃO CONFIGURADO. REFORMA PARCIAL </a:t>
            </a:r>
            <a:r>
              <a:rPr lang="pt-BR" sz="2400" b="1" dirty="0" smtClean="0"/>
              <a:t>DA</a:t>
            </a:r>
            <a:r>
              <a:rPr lang="pt-BR" sz="2400" dirty="0" smtClean="0"/>
              <a:t> SENTENÇA TÃO SOMENTE PARA DETERMINAR A EXCLUSÃO DOS </a:t>
            </a:r>
            <a:r>
              <a:rPr lang="pt-BR" sz="2400" b="1" dirty="0" smtClean="0"/>
              <a:t>DA</a:t>
            </a:r>
            <a:r>
              <a:rPr lang="pt-BR" sz="2400" dirty="0" smtClean="0"/>
              <a:t>DOS PESSOAIS </a:t>
            </a:r>
            <a:r>
              <a:rPr lang="pt-BR" sz="2400" b="1" dirty="0" smtClean="0"/>
              <a:t>DA</a:t>
            </a:r>
            <a:r>
              <a:rPr lang="pt-BR" sz="2400" dirty="0" smtClean="0"/>
              <a:t> AUTORA DO SITE DO MINISTÉRIO PÚBLICO, CONFORME ENTENDIMENTO FIRMADO PELO ÓRGÃO ESPECIAL DESTE TRIBUNAL DE JUSTIÇA AO JULGAR A AÇÃO DIRETA DE INCONSTITUCIONALI</a:t>
            </a:r>
            <a:r>
              <a:rPr lang="pt-BR" sz="2400" b="1" dirty="0" smtClean="0"/>
              <a:t>DA</a:t>
            </a:r>
            <a:r>
              <a:rPr lang="pt-BR" sz="2400" dirty="0" smtClean="0"/>
              <a:t>DE 1.743.627-0. ÔNUS SUCUMBENCIAIS READEQUADOS. RECURSO PARCIALMENTE PROVIDO. Processo: </a:t>
            </a:r>
            <a:r>
              <a:rPr lang="pt-BR" sz="2400" b="1" dirty="0" smtClean="0"/>
              <a:t>0011668-88.2016.8.16.0194 - TJPR</a:t>
            </a:r>
          </a:p>
          <a:p>
            <a:pPr marL="0" indent="0">
              <a:buNone/>
            </a:pPr>
            <a:endParaRPr lang="pt-BR" sz="2300" dirty="0"/>
          </a:p>
        </p:txBody>
      </p:sp>
    </p:spTree>
    <p:extLst>
      <p:ext uri="{BB962C8B-B14F-4D97-AF65-F5344CB8AC3E}">
        <p14:creationId xmlns:p14="http://schemas.microsoft.com/office/powerpoint/2010/main" val="8887930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Dano moral – vazamento de dados</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sz="2500" dirty="0"/>
              <a:t>3. O consumidor tem o direito de tomar conhecimento de que informações a seu respeito estão sendo arquivadas e comercializadas por terceiro, sem a sua autorização, porque desse direito decorrem outros dois que lhe são assegurados pelo ordenamento jurídico: o direito de acesso aos dados armazenados e o direito à retificação das informações incorretas. A inobservância dos deveres associados ao tratamento (que inclui a coleta, o armazenamento e a transferência a terceiros) dos dados do consumidor - dentre os quais se inclui o dever de informar - faz nascer para este a pretensão de indenização pelos danos causados e a de fazer cessar, imediatamente, a ofensa aos direitos da personalidade. (</a:t>
            </a:r>
            <a:r>
              <a:rPr lang="pt-BR" sz="2500" dirty="0" err="1"/>
              <a:t>REsp</a:t>
            </a:r>
            <a:r>
              <a:rPr lang="pt-BR" sz="2500" dirty="0"/>
              <a:t> 1758799/MG, Rel. Ministra NANCY ANDRIGHI, TERCEIRA TURMA, julgado em 12/11/2019, </a:t>
            </a:r>
            <a:r>
              <a:rPr lang="pt-BR" sz="2500" dirty="0" err="1"/>
              <a:t>DJe</a:t>
            </a:r>
            <a:r>
              <a:rPr lang="pt-BR" sz="2500" dirty="0"/>
              <a:t> 19/11/2019</a:t>
            </a:r>
            <a:r>
              <a:rPr lang="pt-BR" sz="2500" dirty="0" smtClean="0"/>
              <a:t>).</a:t>
            </a:r>
          </a:p>
          <a:p>
            <a:pPr marL="0" indent="0" algn="just">
              <a:buNone/>
            </a:pPr>
            <a:r>
              <a:rPr lang="pt-BR" sz="2500" dirty="0" smtClean="0"/>
              <a:t>4</a:t>
            </a:r>
            <a:r>
              <a:rPr lang="pt-BR" sz="2500" dirty="0"/>
              <a:t>. Dessa forma, “se o tratamento de dados ocorrer no contexto de relação de consumo, cuide-se ou não de atividade fim desempenhadas pelo fornecedor, sua responsabilidade pelos danos causados ao consumidor por acesso não autorizado a seus dados pessoais será apurado com base na responsabilidade objetiva, previstas nos artigos 12 e 14 do CDC</a:t>
            </a:r>
            <a:r>
              <a:rPr lang="pt-BR" sz="2500" dirty="0" smtClean="0"/>
              <a:t>”.</a:t>
            </a:r>
            <a:endParaRPr lang="pt-BR" sz="2500" dirty="0"/>
          </a:p>
        </p:txBody>
      </p:sp>
    </p:spTree>
    <p:extLst>
      <p:ext uri="{BB962C8B-B14F-4D97-AF65-F5344CB8AC3E}">
        <p14:creationId xmlns:p14="http://schemas.microsoft.com/office/powerpoint/2010/main" val="38351303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Dano moral – vazamento de dados</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dirty="0"/>
              <a:t>5. A indenização pelos danos morais experimentados é devida no caso em análise, haja vista o vazamento dos dados relacionados ao contrato firmado entre a Apelante e a financeira Apelada. </a:t>
            </a:r>
            <a:endParaRPr lang="pt-BR" dirty="0" smtClean="0"/>
          </a:p>
          <a:p>
            <a:pPr marL="0" indent="0" algn="just">
              <a:buNone/>
            </a:pPr>
            <a:r>
              <a:rPr lang="pt-BR" dirty="0" smtClean="0"/>
              <a:t>6</a:t>
            </a:r>
            <a:r>
              <a:rPr lang="pt-BR" dirty="0"/>
              <a:t>. Diante da inexistência de critérios legais, cabe ao órgão julgador estipular, de acordo com os vetores </a:t>
            </a:r>
            <a:r>
              <a:rPr lang="pt-BR" dirty="0" err="1"/>
              <a:t>orientativos</a:t>
            </a:r>
            <a:r>
              <a:rPr lang="pt-BR" dirty="0"/>
              <a:t> da razoabilidade e da proporcionalidade, a reparação que julgar suficiente, apropriada e essencial, haja vista que a indenização por danos morais, deve servir, concomitantemente, para responsabilizar civilmente o ofensor, com o intuito de dissuadi-lo da prática de nova infração, e, também, compensar a vítima pelo sofrimento que lhe fora causado. (TJPR - 17ª </a:t>
            </a:r>
            <a:r>
              <a:rPr lang="pt-BR" dirty="0" err="1"/>
              <a:t>C.Cível</a:t>
            </a:r>
            <a:r>
              <a:rPr lang="pt-BR" dirty="0"/>
              <a:t> - 0012492-71.2020.8.16.0173 - Umuarama - Rel.: DESEMBARGADOR MARIO LUIZ RAMIDOFF - J. 02.05.2022).6. Recurso não provido.</a:t>
            </a:r>
          </a:p>
        </p:txBody>
      </p:sp>
    </p:spTree>
    <p:extLst>
      <p:ext uri="{BB962C8B-B14F-4D97-AF65-F5344CB8AC3E}">
        <p14:creationId xmlns:p14="http://schemas.microsoft.com/office/powerpoint/2010/main" val="14071280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20386" y="492489"/>
            <a:ext cx="10515600" cy="787671"/>
          </a:xfrm>
        </p:spPr>
        <p:txBody>
          <a:bodyPr>
            <a:normAutofit/>
          </a:bodyPr>
          <a:lstStyle/>
          <a:p>
            <a:pPr algn="ctr"/>
            <a:r>
              <a:rPr lang="pt-BR" dirty="0" smtClean="0"/>
              <a:t>Dano moral – vazamento de dados</a:t>
            </a:r>
            <a:endParaRPr lang="pt-BR" dirty="0"/>
          </a:p>
        </p:txBody>
      </p:sp>
      <p:sp>
        <p:nvSpPr>
          <p:cNvPr id="3" name="Espaço Reservado para Conteúdo 2"/>
          <p:cNvSpPr>
            <a:spLocks noGrp="1"/>
          </p:cNvSpPr>
          <p:nvPr>
            <p:ph idx="1"/>
          </p:nvPr>
        </p:nvSpPr>
        <p:spPr>
          <a:xfrm>
            <a:off x="0" y="1280160"/>
            <a:ext cx="11910059" cy="4963886"/>
          </a:xfrm>
        </p:spPr>
        <p:txBody>
          <a:bodyPr>
            <a:noAutofit/>
          </a:bodyPr>
          <a:lstStyle/>
          <a:p>
            <a:pPr marL="0" indent="0" algn="just">
              <a:buNone/>
            </a:pPr>
            <a:r>
              <a:rPr lang="pt-BR" sz="2600" dirty="0"/>
              <a:t>Apelação cível. Ação indenizatória. Sentença de procedência do pedido inicial. Insurgência da parte ré. Uso de dados por terceiros. Cobranças indevidas. Inexistência de contrato entre as partes. Responsabilidade da empresa provedora de internet. Vazamento de dados. Dano moral. Lei Geral de Proteção de Dados Pessoais. Direito à privacidade. Configurado. Sentença mantida</a:t>
            </a:r>
            <a:r>
              <a:rPr lang="pt-BR" sz="2600" dirty="0" smtClean="0"/>
              <a:t>.</a:t>
            </a:r>
          </a:p>
          <a:p>
            <a:pPr marL="0" indent="0" algn="just">
              <a:buNone/>
            </a:pPr>
            <a:r>
              <a:rPr lang="pt-BR" sz="2600" dirty="0" smtClean="0"/>
              <a:t>1. A </a:t>
            </a:r>
            <a:r>
              <a:rPr lang="pt-BR" sz="2600" dirty="0"/>
              <a:t>Lei Geral de Proteção de Dados Pessoais possui o objetivo de proteger os direitos fundamentais de liberdade, privacidade e o livre desenvolvimento da personalidade da pessoa natural</a:t>
            </a:r>
            <a:r>
              <a:rPr lang="pt-BR" sz="2600" dirty="0" smtClean="0"/>
              <a:t>.</a:t>
            </a:r>
          </a:p>
          <a:p>
            <a:pPr marL="0" indent="0" algn="just">
              <a:buNone/>
            </a:pPr>
            <a:r>
              <a:rPr lang="pt-BR" sz="2600" dirty="0" smtClean="0"/>
              <a:t>2</a:t>
            </a:r>
            <a:r>
              <a:rPr lang="pt-BR" sz="2600" dirty="0"/>
              <a:t>. A coleta, recepção, utilização, reprodução, distribuição, arquivamento, armazenamento, avaliação ou controle das informações do apelado pela apelante deveriam ter sido precedidos pela manifestação livre, informada e inequívoca quanto ao tratamento de seus dados pessoais para uma finalidade </a:t>
            </a:r>
            <a:r>
              <a:rPr lang="pt-BR" sz="2600" dirty="0" smtClean="0"/>
              <a:t>determinada</a:t>
            </a:r>
            <a:endParaRPr lang="pt-BR" sz="2600" dirty="0"/>
          </a:p>
        </p:txBody>
      </p:sp>
    </p:spTree>
    <p:extLst>
      <p:ext uri="{BB962C8B-B14F-4D97-AF65-F5344CB8AC3E}">
        <p14:creationId xmlns:p14="http://schemas.microsoft.com/office/powerpoint/2010/main" val="12313869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8045" y="959556"/>
            <a:ext cx="11401778" cy="584775"/>
          </a:xfrm>
          <a:prstGeom prst="rect">
            <a:avLst/>
          </a:prstGeom>
          <a:noFill/>
        </p:spPr>
        <p:txBody>
          <a:bodyPr wrap="square" rtlCol="0">
            <a:spAutoFit/>
          </a:bodyPr>
          <a:lstStyle/>
          <a:p>
            <a:pPr algn="ctr"/>
            <a:r>
              <a:rPr lang="pt-BR" sz="3200" b="1" dirty="0">
                <a:solidFill>
                  <a:prstClr val="black"/>
                </a:solidFill>
                <a:latin typeface="Arial" panose="020B0604020202020204" pitchFamily="34" charset="0"/>
                <a:cs typeface="Arial" panose="020B0604020202020204" pitchFamily="34" charset="0"/>
              </a:rPr>
              <a:t>Acesso à lista de terceirizados com base na LAI</a:t>
            </a:r>
          </a:p>
        </p:txBody>
      </p:sp>
      <p:sp>
        <p:nvSpPr>
          <p:cNvPr id="7" name="CaixaDeTexto 6">
            <a:extLst>
              <a:ext uri="{FF2B5EF4-FFF2-40B4-BE49-F238E27FC236}">
                <a16:creationId xmlns:a16="http://schemas.microsoft.com/office/drawing/2014/main" xmlns="" id="{8C404434-B794-45B1-869D-740084A7A595}"/>
              </a:ext>
            </a:extLst>
          </p:cNvPr>
          <p:cNvSpPr txBox="1"/>
          <p:nvPr/>
        </p:nvSpPr>
        <p:spPr>
          <a:xfrm>
            <a:off x="875211" y="1737360"/>
            <a:ext cx="10633165" cy="3785652"/>
          </a:xfrm>
          <a:prstGeom prst="rect">
            <a:avLst/>
          </a:prstGeom>
          <a:noFill/>
        </p:spPr>
        <p:txBody>
          <a:bodyPr wrap="square">
            <a:spAutoFit/>
          </a:bodyPr>
          <a:lstStyle/>
          <a:p>
            <a:pPr algn="just"/>
            <a:r>
              <a:rPr lang="pt-BR" sz="3000" dirty="0">
                <a:solidFill>
                  <a:prstClr val="black"/>
                </a:solidFill>
              </a:rPr>
              <a:t>A primeira turma do Superior Tribunal de Justiça deu provimento a recurso em mandado de segurança para permitir o </a:t>
            </a:r>
            <a:r>
              <a:rPr lang="pt-BR" sz="3000" b="1" dirty="0">
                <a:solidFill>
                  <a:prstClr val="black"/>
                </a:solidFill>
              </a:rPr>
              <a:t>acesso à lista de servidores contratados para trabalhar em hospital estadual</a:t>
            </a:r>
            <a:r>
              <a:rPr lang="pt-BR" sz="3000" dirty="0">
                <a:solidFill>
                  <a:prstClr val="black"/>
                </a:solidFill>
              </a:rPr>
              <a:t>, tendo em vista o direito à informação e o princípio da publicidade administrativa, reconhecendo que não há qualquer violação ao direito à intimidade ou à privacidade, mas sim “uma necessária observação aos preceitos legais de acessibilidade aos cargos públicos.</a:t>
            </a:r>
          </a:p>
        </p:txBody>
      </p:sp>
      <p:sp>
        <p:nvSpPr>
          <p:cNvPr id="11" name="CaixaDeTexto 10">
            <a:extLst>
              <a:ext uri="{FF2B5EF4-FFF2-40B4-BE49-F238E27FC236}">
                <a16:creationId xmlns:a16="http://schemas.microsoft.com/office/drawing/2014/main" xmlns="" id="{7792BF8E-425F-4053-9705-3753D5E230CA}"/>
              </a:ext>
            </a:extLst>
          </p:cNvPr>
          <p:cNvSpPr txBox="1"/>
          <p:nvPr/>
        </p:nvSpPr>
        <p:spPr>
          <a:xfrm>
            <a:off x="932533" y="6118919"/>
            <a:ext cx="10287616" cy="338554"/>
          </a:xfrm>
          <a:prstGeom prst="rect">
            <a:avLst/>
          </a:prstGeom>
          <a:noFill/>
        </p:spPr>
        <p:txBody>
          <a:bodyPr wrap="square">
            <a:spAutoFit/>
          </a:bodyPr>
          <a:lstStyle/>
          <a:p>
            <a:r>
              <a:rPr lang="pt-BR" sz="1600" dirty="0">
                <a:solidFill>
                  <a:prstClr val="black"/>
                </a:solidFill>
              </a:rPr>
              <a:t>STJ, RMS 21021/RJ, Rel. Min. Francisco Falcão, j. 16.5.2006, DJ 1.6.2006, p. 146</a:t>
            </a:r>
          </a:p>
        </p:txBody>
      </p:sp>
    </p:spTree>
    <p:extLst>
      <p:ext uri="{BB962C8B-B14F-4D97-AF65-F5344CB8AC3E}">
        <p14:creationId xmlns:p14="http://schemas.microsoft.com/office/powerpoint/2010/main" val="12497193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6596"/>
            <a:ext cx="10515600" cy="854278"/>
          </a:xfrm>
        </p:spPr>
        <p:txBody>
          <a:bodyPr>
            <a:normAutofit/>
          </a:bodyPr>
          <a:lstStyle/>
          <a:p>
            <a:pPr algn="ctr"/>
            <a:r>
              <a:rPr lang="pt-BR" sz="2500" dirty="0"/>
              <a:t>Acórdão, recorrido, da 1ª Primeira Câmara Cível do TJ/MGAPELAÇÃO CÍVEL/REEXAME NECESSÁRIO.</a:t>
            </a:r>
          </a:p>
        </p:txBody>
      </p:sp>
      <p:sp>
        <p:nvSpPr>
          <p:cNvPr id="3" name="Espaço Reservado para Conteúdo 2"/>
          <p:cNvSpPr>
            <a:spLocks noGrp="1"/>
          </p:cNvSpPr>
          <p:nvPr>
            <p:ph idx="1"/>
          </p:nvPr>
        </p:nvSpPr>
        <p:spPr>
          <a:xfrm>
            <a:off x="838200" y="1440873"/>
            <a:ext cx="10515600" cy="5227345"/>
          </a:xfrm>
        </p:spPr>
        <p:txBody>
          <a:bodyPr>
            <a:noAutofit/>
          </a:bodyPr>
          <a:lstStyle/>
          <a:p>
            <a:pPr marL="0" indent="0" algn="just">
              <a:buNone/>
            </a:pPr>
            <a:r>
              <a:rPr lang="pt-BR" sz="2700" dirty="0"/>
              <a:t>MANDADO DE SEGURANÇA. EXIGÊNCIA, POR VEREADOR A PREFEITO, DE INFORMAÇÕES E DOCUMENTOS SOBRE ASSUNTOS REFERENTES À ADMINISTRAÇÃO MUNICIPAL COM VISTAS À FISCALIZAÇÃO. INTERFERÊNCIA DE UM PODER EM OUTRO. ILEGITIMIDADE. SEGURANÇA DENEGADA. A fiscalização do Poder Executivo é feita pela Poder Legislativo, porém, esta </a:t>
            </a:r>
            <a:r>
              <a:rPr lang="pt-BR" sz="2700" b="1" dirty="0"/>
              <a:t>não se processa por ato isolado de um vereador</a:t>
            </a:r>
            <a:r>
              <a:rPr lang="pt-BR" sz="2700" dirty="0"/>
              <a:t>, sendo, outrossim, competência privativa da Câmara Municipal com o auxílio direto do Tribunal de Contas. </a:t>
            </a:r>
            <a:r>
              <a:rPr lang="pt-BR" sz="2700" b="1" dirty="0"/>
              <a:t>A tentativa, do Vereador, de obtenção forçada de documentos, junto ao Prefeito, para avaliação de despesas realizadas pelo Poder Executivo</a:t>
            </a:r>
            <a:r>
              <a:rPr lang="pt-BR" sz="2700" dirty="0"/>
              <a:t>, caracteriza controle externo permanente e prestação de contas antecipada ao exame do próprio Tribunal de Contas, </a:t>
            </a:r>
            <a:r>
              <a:rPr lang="pt-BR" sz="2700" b="1" u="sng" dirty="0"/>
              <a:t>caracterizando ingerência indevida de um Poder noutro</a:t>
            </a:r>
            <a:r>
              <a:rPr lang="pt-BR" sz="2700" dirty="0"/>
              <a:t>, sendo, portanto, ilegítima a pretensão.”</a:t>
            </a:r>
          </a:p>
        </p:txBody>
      </p:sp>
    </p:spTree>
    <p:extLst>
      <p:ext uri="{BB962C8B-B14F-4D97-AF65-F5344CB8AC3E}">
        <p14:creationId xmlns:p14="http://schemas.microsoft.com/office/powerpoint/2010/main" val="376168258"/>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6596"/>
            <a:ext cx="10515600" cy="854278"/>
          </a:xfrm>
        </p:spPr>
        <p:txBody>
          <a:bodyPr>
            <a:normAutofit/>
          </a:bodyPr>
          <a:lstStyle/>
          <a:p>
            <a:pPr algn="ctr"/>
            <a:r>
              <a:rPr lang="pt-BR" sz="2500" dirty="0" smtClean="0"/>
              <a:t>LEI MUNICIPAL DE INICIATIVA PARLAMENTAR OBRIGA DIVULGAÇÃO VACINADOS</a:t>
            </a:r>
            <a:endParaRPr lang="pt-BR" sz="2500" dirty="0"/>
          </a:p>
        </p:txBody>
      </p:sp>
      <p:sp>
        <p:nvSpPr>
          <p:cNvPr id="3" name="Espaço Reservado para Conteúdo 2"/>
          <p:cNvSpPr>
            <a:spLocks noGrp="1"/>
          </p:cNvSpPr>
          <p:nvPr>
            <p:ph idx="1"/>
          </p:nvPr>
        </p:nvSpPr>
        <p:spPr>
          <a:xfrm>
            <a:off x="327545" y="1440873"/>
            <a:ext cx="11600597" cy="5227345"/>
          </a:xfrm>
        </p:spPr>
        <p:txBody>
          <a:bodyPr>
            <a:noAutofit/>
          </a:bodyPr>
          <a:lstStyle/>
          <a:p>
            <a:pPr marL="0" indent="0" algn="just">
              <a:buNone/>
            </a:pPr>
            <a:r>
              <a:rPr lang="pt-BR" sz="2600" dirty="0"/>
              <a:t>AÇÃO DIRETA DE INCONSTITUCIONALIDADE – LEI MUNICIPAL N. 3.539/2021 DO MUNICÍPIO DE IVAIPORÃ – ESTABELECE a necessidade de publicação, no portal da transparência do município de </a:t>
            </a:r>
            <a:r>
              <a:rPr lang="pt-BR" sz="2600" dirty="0" smtClean="0"/>
              <a:t>Ivaiporã</a:t>
            </a:r>
            <a:r>
              <a:rPr lang="pt-BR" sz="2600" dirty="0"/>
              <a:t>, de lista contendo dados das pessoas vacinadas contra a covid-19 – ALEGADO VÍCIO DE INICIATIVA – </a:t>
            </a:r>
            <a:r>
              <a:rPr lang="pt-BR" sz="2600" dirty="0" smtClean="0"/>
              <a:t>OFENSA </a:t>
            </a:r>
            <a:r>
              <a:rPr lang="pt-BR" sz="2600" dirty="0"/>
              <a:t>à RESERVA DO CHEFE DO PODER EXECUTIVO PARA INICIAR PROJETOS DE LEI que tratem de matérias tipicamente administrativas, e violação à SEPARAÇÃO DOS PODERES (</a:t>
            </a:r>
            <a:r>
              <a:rPr lang="pt-BR" sz="2600" dirty="0" err="1"/>
              <a:t>arts</a:t>
            </a:r>
            <a:r>
              <a:rPr lang="pt-BR" sz="2600" dirty="0"/>
              <a:t>. 66, inciso IV, e 7º da Constituição estadual) – afronta aos direitos à intimidade e à privacidade (art. 5º, inciso x, da constituição federal, de reprodução obrigatória), já que a conjugação dos dados cuja divulgação se busca permitiria a identificação exata das pessoas – </a:t>
            </a:r>
            <a:r>
              <a:rPr lang="pt-BR" sz="2600" b="1" dirty="0"/>
              <a:t>lei guerreada que não supera o teste de proporcionalidade</a:t>
            </a:r>
            <a:r>
              <a:rPr lang="pt-BR" sz="2600" dirty="0"/>
              <a:t> – precedente deste órgão especial – AÇÃO DIRETA DE INCONSTITUCIONALIDADE JULGADA PROCEDENTE</a:t>
            </a:r>
            <a:r>
              <a:rPr lang="pt-BR" sz="2600" dirty="0" smtClean="0"/>
              <a:t>.</a:t>
            </a:r>
          </a:p>
          <a:p>
            <a:pPr marL="0" indent="0" algn="just">
              <a:buNone/>
            </a:pPr>
            <a:r>
              <a:rPr lang="pt-BR" sz="2600" dirty="0"/>
              <a:t>AÇÃO DIRETA DE INCONSTITUCIONALIDADE N. 0030838- </a:t>
            </a:r>
            <a:r>
              <a:rPr lang="pt-BR" sz="2600" dirty="0" smtClean="0"/>
              <a:t>70.2021.8.16.0000 - TJPR</a:t>
            </a:r>
            <a:endParaRPr lang="pt-BR" sz="2600" dirty="0"/>
          </a:p>
        </p:txBody>
      </p:sp>
    </p:spTree>
    <p:extLst>
      <p:ext uri="{BB962C8B-B14F-4D97-AF65-F5344CB8AC3E}">
        <p14:creationId xmlns:p14="http://schemas.microsoft.com/office/powerpoint/2010/main" val="71140419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218</TotalTime>
  <Words>4820</Words>
  <Application>Microsoft Office PowerPoint</Application>
  <PresentationFormat>Widescreen</PresentationFormat>
  <Paragraphs>404</Paragraphs>
  <Slides>104</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104</vt:i4>
      </vt:variant>
    </vt:vector>
  </HeadingPairs>
  <TitlesOfParts>
    <vt:vector size="112" baseType="lpstr">
      <vt:lpstr>Arial</vt:lpstr>
      <vt:lpstr>Arial Black</vt:lpstr>
      <vt:lpstr>Calibri</vt:lpstr>
      <vt:lpstr>Calibri Light</vt:lpstr>
      <vt:lpstr>Georama</vt:lpstr>
      <vt:lpstr>Times New Roman</vt:lpstr>
      <vt:lpstr>Tema do Office</vt:lpstr>
      <vt:lpstr>2_Tema do Office</vt:lpstr>
      <vt:lpstr>Apresentação do PowerPoint</vt:lpstr>
      <vt:lpstr>Apresentação do PowerPoint</vt:lpstr>
      <vt:lpstr>Apresentação do PowerPoint</vt:lpstr>
      <vt:lpstr> </vt:lpstr>
      <vt:lpstr>Apresentação do PowerPoint</vt:lpstr>
      <vt:lpstr>Transparência pública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Lei de Acesso à Informação na iniciativa privada</vt:lpstr>
      <vt:lpstr>Lei de Acesso à Informação SESC, SENAC</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Tema 832</vt:lpstr>
      <vt:lpstr>Tese fixada no Tema 832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Origem da Lei 13.460/2017 (Lei da Ouvidoria)</vt:lpstr>
      <vt:lpstr>Previsão constitucional</vt:lpstr>
      <vt:lpstr>Previsão constitucional</vt:lpstr>
      <vt:lpstr>Emenda Constitucional 19, de 4 de junho de 1998</vt:lpstr>
      <vt:lpstr>ADI por omissão</vt:lpstr>
      <vt:lpstr>ADI por omissão</vt:lpstr>
      <vt:lpstr>ADI por omissão</vt:lpstr>
      <vt:lpstr>Ouvidoria Municipal</vt:lpstr>
      <vt:lpstr>Atribuições da Ouvidoria</vt:lpstr>
      <vt:lpstr>Atribuições da Ouvidoria</vt:lpstr>
      <vt:lpstr>Deveres das Ouvidorias</vt:lpstr>
      <vt:lpstr>Do Relatório anual da Ouvidoria</vt:lpstr>
      <vt:lpstr>Destino do Relatório da Ouvidoria</vt:lpstr>
      <vt:lpstr>A manifestação dos usuários</vt:lpstr>
      <vt:lpstr>Manifestações dos Usuários – Art. 10</vt:lpstr>
      <vt:lpstr>Manifestações dos Usuários – Art. 10</vt:lpstr>
      <vt:lpstr>O Usuário é obrigado a se identificar?</vt:lpstr>
      <vt:lpstr>As respostas da Ouvidoria</vt:lpstr>
      <vt:lpstr>A Ouvidoria pode recusar responder à manifestação do Usuário?</vt:lpstr>
      <vt:lpstr>O que se considera uma efetiva resposta da Ouvidoria?</vt:lpstr>
      <vt:lpstr>Qual o prazo de resposta atribuído às Ouvidorias?</vt:lpstr>
      <vt:lpstr>Do relacionamento da Ouvidoria com os demais órgãos</vt:lpstr>
      <vt:lpstr>Relação da Ouvidoria com os demais setores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Como está sua ouvidoria?</vt:lpstr>
      <vt:lpstr>CAPÍTULO V DOS CONSELHOS DE USUÁRIOS – Arts. 18 a 22</vt:lpstr>
      <vt:lpstr>Processo de escolha</vt:lpstr>
      <vt:lpstr>Conselho opinando sobre o ouvidor</vt:lpstr>
      <vt:lpstr>Regulamentação local</vt:lpstr>
      <vt:lpstr>CAPÍTULO V DOS CONSELHOS DE USUÁRIOS – Arts. 18 a 22</vt:lpstr>
      <vt:lpstr>Apresentação do PowerPoint</vt:lpstr>
      <vt:lpstr>TEMA 483 - STF</vt:lpstr>
      <vt:lpstr>DIVULGAÇÃO REMUNERAÇÃO SEM ESPECIFICAÇÃO</vt:lpstr>
      <vt:lpstr>DIVULGAÇÃO REMUNERAÇÃO SEM LEI</vt:lpstr>
      <vt:lpstr>DIVULGAÇÃO REMUNERAÇÃO DE FUNCIONÁRIOS DE AUTARQUIA</vt:lpstr>
      <vt:lpstr>Transparência X Intimidade - STF</vt:lpstr>
      <vt:lpstr>Transparência X Intimidade - STF</vt:lpstr>
      <vt:lpstr>Acesso holerites indevidamente</vt:lpstr>
      <vt:lpstr>Divulgação de holerite por jornal</vt:lpstr>
      <vt:lpstr>Divulgação motivos exoneração </vt:lpstr>
      <vt:lpstr>Divulgação servidores auxílio emergencial</vt:lpstr>
      <vt:lpstr>Apresentação do PowerPoint</vt:lpstr>
      <vt:lpstr>Divulgação salário terceirizados – Dano moral?</vt:lpstr>
      <vt:lpstr>Dano moral – vazamento de dados</vt:lpstr>
      <vt:lpstr>Dano moral – vazamento de dados</vt:lpstr>
      <vt:lpstr>Dano moral – vazamento de dados</vt:lpstr>
      <vt:lpstr>Apresentação do PowerPoint</vt:lpstr>
      <vt:lpstr>Acórdão, recorrido, da 1ª Primeira Câmara Cível do TJ/MGAPELAÇÃO CÍVEL/REEXAME NECESSÁRIO.</vt:lpstr>
      <vt:lpstr>LEI MUNICIPAL DE INICIATIVA PARLAMENTAR OBRIGA DIVULGAÇÃO VACINADOS</vt:lpstr>
      <vt:lpstr>COMPARTILHAMENTO INFORMAÇÕES PORTAL DA TRANSPARÊNCIA</vt:lpstr>
      <vt:lpstr>DIREITO DE RESPOSTA POR PUBLICAÇÃO DE DADOS COLHIDOS NO PORTAL DA TRANSPARÊNCIA</vt:lpstr>
      <vt:lpstr>Apresentação do PowerPoint</vt:lpstr>
      <vt:lpstr>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 henrique néia giavina bianchi</dc:creator>
  <cp:lastModifiedBy>Usuario</cp:lastModifiedBy>
  <cp:revision>25</cp:revision>
  <dcterms:modified xsi:type="dcterms:W3CDTF">2026-07-12T20:17:37Z</dcterms:modified>
</cp:coreProperties>
</file>